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10287000" cx="18288000"/>
  <p:notesSz cx="6858000" cy="9144000"/>
  <p:embeddedFontLst>
    <p:embeddedFont>
      <p:font typeface="Poppins"/>
      <p:bold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">
          <p15:clr>
            <a:srgbClr val="A4A3A4"/>
          </p15:clr>
        </p15:guide>
        <p15:guide id="2" orient="horz" pos="563">
          <p15:clr>
            <a:srgbClr val="747775"/>
          </p15:clr>
        </p15:guide>
        <p15:guide id="3" orient="horz" pos="650">
          <p15:clr>
            <a:srgbClr val="747775"/>
          </p15:clr>
        </p15:guide>
      </p15:sldGuideLst>
    </p:ext>
    <p:ext uri="GoogleSlidesCustomDataVersion2">
      <go:slidesCustomData xmlns:go="http://customooxmlschemas.google.com/" r:id="rId67" roundtripDataSignature="AMtx7mgCeGXIBKqcV7Jm5KjaxR5uOjqc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A250EB-6919-44FE-B995-A0318D912C6B}">
  <a:tblStyle styleId="{3FA250EB-6919-44FE-B995-A0318D912C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" orient="horz"/>
        <p:guide pos="563" orient="horz"/>
        <p:guide pos="65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font" Target="fonts/RobotoMon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oppins-bold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3019ff15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63019ff159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3019ff15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63019ff159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3019ff15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63019ff159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63019ff15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63019ff159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63019ff1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63019ff159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3019ff15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63019ff159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63019ff15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63019ff159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3019ff15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63019ff159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3019ff15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63019ff159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3019ff15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63019ff159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3019ff15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63019ff159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3019ff15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363019ff159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3019ff15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63019ff159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e90ab1b0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36e90ab1b06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10.png"/><Relationship Id="rId12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hyperlink" Target="https://fat.estudar.life/login/index.php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7.png"/><Relationship Id="rId5" Type="http://schemas.openxmlformats.org/officeDocument/2006/relationships/hyperlink" Target="http://lattes.cnpq.br/5415273301691472" TargetMode="External"/><Relationship Id="rId6" Type="http://schemas.openxmlformats.org/officeDocument/2006/relationships/hyperlink" Target="https://www.linkedin.com/in/ronaldo-barbos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hyperlink" Target="https://code.visualstudio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11" Type="http://schemas.openxmlformats.org/officeDocument/2006/relationships/image" Target="../media/image49.png"/><Relationship Id="rId10" Type="http://schemas.openxmlformats.org/officeDocument/2006/relationships/image" Target="../media/image65.png"/><Relationship Id="rId9" Type="http://schemas.openxmlformats.org/officeDocument/2006/relationships/image" Target="../media/image56.png"/><Relationship Id="rId5" Type="http://schemas.openxmlformats.org/officeDocument/2006/relationships/hyperlink" Target="https://www.oracle.com/java/technologies/javase-downloads.html" TargetMode="External"/><Relationship Id="rId6" Type="http://schemas.openxmlformats.org/officeDocument/2006/relationships/hyperlink" Target="https://download.oracle.com/java/21/latest/jdk-21_windows-x64_bin.exe" TargetMode="External"/><Relationship Id="rId7" Type="http://schemas.openxmlformats.org/officeDocument/2006/relationships/hyperlink" Target="https://download.oracle.com/java/21/latest/jdk-21_windows-x64_bin.exe" TargetMode="External"/><Relationship Id="rId8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10" Type="http://schemas.openxmlformats.org/officeDocument/2006/relationships/image" Target="../media/image49.png"/><Relationship Id="rId9" Type="http://schemas.openxmlformats.org/officeDocument/2006/relationships/image" Target="../media/image68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hyperlink" Target="https://maven.apache.org/download.cgi" TargetMode="External"/><Relationship Id="rId6" Type="http://schemas.openxmlformats.org/officeDocument/2006/relationships/image" Target="../media/image49.png"/><Relationship Id="rId7" Type="http://schemas.openxmlformats.org/officeDocument/2006/relationships/image" Target="../media/image59.png"/><Relationship Id="rId8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76.png"/><Relationship Id="rId5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image" Target="../media/image73.png"/><Relationship Id="rId6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hyperlink" Target="https://www.docker.com/products/docker-desktop" TargetMode="External"/><Relationship Id="rId6" Type="http://schemas.openxmlformats.org/officeDocument/2006/relationships/image" Target="../media/image49.png"/><Relationship Id="rId7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image" Target="../media/image67.png"/><Relationship Id="rId6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49.png"/><Relationship Id="rId7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Relationship Id="rId6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11" Type="http://schemas.openxmlformats.org/officeDocument/2006/relationships/image" Target="../media/image40.png"/><Relationship Id="rId10" Type="http://schemas.openxmlformats.org/officeDocument/2006/relationships/image" Target="../media/image42.png"/><Relationship Id="rId12" Type="http://schemas.openxmlformats.org/officeDocument/2006/relationships/hyperlink" Target="https://www.suporte-ava.com" TargetMode="External"/><Relationship Id="rId9" Type="http://schemas.openxmlformats.org/officeDocument/2006/relationships/image" Target="../media/image80.png"/><Relationship Id="rId5" Type="http://schemas.openxmlformats.org/officeDocument/2006/relationships/image" Target="../media/image88.png"/><Relationship Id="rId6" Type="http://schemas.openxmlformats.org/officeDocument/2006/relationships/image" Target="../media/image77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92.png"/><Relationship Id="rId10" Type="http://schemas.openxmlformats.org/officeDocument/2006/relationships/hyperlink" Target="https://www.suporte-ava.com" TargetMode="External"/><Relationship Id="rId9" Type="http://schemas.openxmlformats.org/officeDocument/2006/relationships/image" Target="../media/image40.png"/><Relationship Id="rId5" Type="http://schemas.openxmlformats.org/officeDocument/2006/relationships/image" Target="../media/image88.png"/><Relationship Id="rId6" Type="http://schemas.openxmlformats.org/officeDocument/2006/relationships/image" Target="../media/image77.png"/><Relationship Id="rId7" Type="http://schemas.openxmlformats.org/officeDocument/2006/relationships/image" Target="../media/image80.png"/><Relationship Id="rId8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93.png"/><Relationship Id="rId5" Type="http://schemas.openxmlformats.org/officeDocument/2006/relationships/image" Target="../media/image77.png"/><Relationship Id="rId6" Type="http://schemas.openxmlformats.org/officeDocument/2006/relationships/image" Target="../media/image95.png"/><Relationship Id="rId7" Type="http://schemas.openxmlformats.org/officeDocument/2006/relationships/image" Target="../media/image91.png"/><Relationship Id="rId8" Type="http://schemas.openxmlformats.org/officeDocument/2006/relationships/image" Target="../media/image9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98.png"/><Relationship Id="rId5" Type="http://schemas.openxmlformats.org/officeDocument/2006/relationships/image" Target="../media/image80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hyperlink" Target="https://www.suporte-ava.com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5" Type="http://schemas.openxmlformats.org/officeDocument/2006/relationships/image" Target="../media/image25.png"/><Relationship Id="rId6" Type="http://schemas.openxmlformats.org/officeDocument/2006/relationships/image" Target="../media/image9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68372" y="-196608"/>
            <a:ext cx="1197072" cy="10750131"/>
          </a:xfrm>
          <a:custGeom>
            <a:rect b="b" l="l" r="r" t="t"/>
            <a:pathLst>
              <a:path extrusionOk="0"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748072" y="8316065"/>
            <a:ext cx="4826984" cy="942213"/>
          </a:xfrm>
          <a:custGeom>
            <a:rect b="b" l="l" r="r" t="t"/>
            <a:pathLst>
              <a:path extrusionOk="0" h="1256284" w="6435979">
                <a:moveTo>
                  <a:pt x="0" y="0"/>
                </a:moveTo>
                <a:lnTo>
                  <a:pt x="6435979" y="0"/>
                </a:lnTo>
                <a:lnTo>
                  <a:pt x="6435979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35" l="0" r="0" t="-46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9634596" y="-468619"/>
            <a:ext cx="7739804" cy="11581916"/>
          </a:xfrm>
          <a:custGeom>
            <a:rect b="b" l="l" r="r" t="t"/>
            <a:pathLst>
              <a:path extrusionOk="0"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939655" y="7859362"/>
            <a:ext cx="1951482" cy="2427637"/>
          </a:xfrm>
          <a:custGeom>
            <a:rect b="b" l="l" r="r" t="t"/>
            <a:pathLst>
              <a:path extrusionOk="0" h="3236849" w="2601976">
                <a:moveTo>
                  <a:pt x="0" y="0"/>
                </a:moveTo>
                <a:lnTo>
                  <a:pt x="2601976" y="0"/>
                </a:lnTo>
                <a:lnTo>
                  <a:pt x="2601976" y="3236849"/>
                </a:lnTo>
                <a:lnTo>
                  <a:pt x="0" y="3236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" r="-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5325189" y="4137430"/>
            <a:ext cx="1605439" cy="2573846"/>
          </a:xfrm>
          <a:custGeom>
            <a:rect b="b" l="l" r="r" t="t"/>
            <a:pathLst>
              <a:path extrusionOk="0" h="3431794" w="2140585">
                <a:moveTo>
                  <a:pt x="0" y="0"/>
                </a:moveTo>
                <a:lnTo>
                  <a:pt x="2140585" y="0"/>
                </a:lnTo>
                <a:lnTo>
                  <a:pt x="2140585" y="3431794"/>
                </a:lnTo>
                <a:lnTo>
                  <a:pt x="0" y="3431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5" r="-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flipH="1">
            <a:off x="8846688" y="4137430"/>
            <a:ext cx="6180486" cy="6149530"/>
          </a:xfrm>
          <a:custGeom>
            <a:rect b="b" l="l" r="r" t="t"/>
            <a:pathLst>
              <a:path extrusionOk="0" h="8199374" w="8240649">
                <a:moveTo>
                  <a:pt x="8240649" y="0"/>
                </a:moveTo>
                <a:lnTo>
                  <a:pt x="0" y="0"/>
                </a:lnTo>
                <a:lnTo>
                  <a:pt x="0" y="8199374"/>
                </a:lnTo>
                <a:lnTo>
                  <a:pt x="8240649" y="8199374"/>
                </a:lnTo>
                <a:lnTo>
                  <a:pt x="824064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4" l="0" r="0" t="-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12392588" y="4137430"/>
            <a:ext cx="4780407" cy="6149530"/>
          </a:xfrm>
          <a:custGeom>
            <a:rect b="b" l="l" r="r" t="t"/>
            <a:pathLst>
              <a:path extrusionOk="0" h="8199374" w="6373876">
                <a:moveTo>
                  <a:pt x="6373876" y="0"/>
                </a:moveTo>
                <a:lnTo>
                  <a:pt x="0" y="0"/>
                </a:lnTo>
                <a:lnTo>
                  <a:pt x="0" y="8199374"/>
                </a:lnTo>
                <a:lnTo>
                  <a:pt x="6373876" y="8199374"/>
                </a:lnTo>
                <a:lnTo>
                  <a:pt x="6373876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538" l="0" r="0" t="-75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098577" y="9152435"/>
            <a:ext cx="2294001" cy="1134523"/>
          </a:xfrm>
          <a:custGeom>
            <a:rect b="b" l="l" r="r" t="t"/>
            <a:pathLst>
              <a:path extrusionOk="0" h="1512697" w="3058668">
                <a:moveTo>
                  <a:pt x="0" y="0"/>
                </a:moveTo>
                <a:lnTo>
                  <a:pt x="3058668" y="0"/>
                </a:lnTo>
                <a:lnTo>
                  <a:pt x="3058668" y="1512697"/>
                </a:lnTo>
                <a:lnTo>
                  <a:pt x="0" y="1512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81" l="0" r="0" t="-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753594">
            <a:off x="14437888" y="1491650"/>
            <a:ext cx="1774603" cy="1744123"/>
          </a:xfrm>
          <a:custGeom>
            <a:rect b="b" l="l" r="r" t="t"/>
            <a:pathLst>
              <a:path extrusionOk="0" h="2325497" w="2366137">
                <a:moveTo>
                  <a:pt x="0" y="0"/>
                </a:moveTo>
                <a:lnTo>
                  <a:pt x="2366137" y="0"/>
                </a:lnTo>
                <a:lnTo>
                  <a:pt x="2366137" y="2325497"/>
                </a:lnTo>
                <a:lnTo>
                  <a:pt x="0" y="232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0584085" y="1028700"/>
            <a:ext cx="2079403" cy="2088261"/>
          </a:xfrm>
          <a:custGeom>
            <a:rect b="b" l="l" r="r" t="t"/>
            <a:pathLst>
              <a:path extrusionOk="0" h="2784348" w="2772537">
                <a:moveTo>
                  <a:pt x="0" y="0"/>
                </a:moveTo>
                <a:lnTo>
                  <a:pt x="2772537" y="0"/>
                </a:lnTo>
                <a:lnTo>
                  <a:pt x="2772537" y="2784348"/>
                </a:lnTo>
                <a:lnTo>
                  <a:pt x="0" y="2784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4" r="-3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94418" y="3342069"/>
            <a:ext cx="8143675" cy="1147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6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Aula Inaugural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701792" y="4665771"/>
            <a:ext cx="6259348" cy="38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Bem-vindo(a)!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748072" y="5486579"/>
            <a:ext cx="6432898" cy="642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“Acredite na sua infinita capacidade de realizar e construir o futuro que você merece”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748072" y="6269775"/>
            <a:ext cx="6259348" cy="44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Surama Jurdi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367789" y="3376617"/>
            <a:ext cx="8468530" cy="6562313"/>
          </a:xfrm>
          <a:custGeom>
            <a:rect b="b" l="l" r="r" t="t"/>
            <a:pathLst>
              <a:path extrusionOk="0" h="6562313" w="8468530">
                <a:moveTo>
                  <a:pt x="0" y="0"/>
                </a:moveTo>
                <a:lnTo>
                  <a:pt x="8468531" y="0"/>
                </a:lnTo>
                <a:lnTo>
                  <a:pt x="8468531" y="6562313"/>
                </a:lnTo>
                <a:lnTo>
                  <a:pt x="0" y="6562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9015282" y="3376617"/>
            <a:ext cx="8904929" cy="6562313"/>
          </a:xfrm>
          <a:custGeom>
            <a:rect b="b" l="l" r="r" t="t"/>
            <a:pathLst>
              <a:path extrusionOk="0" h="6562313" w="8904929">
                <a:moveTo>
                  <a:pt x="0" y="0"/>
                </a:moveTo>
                <a:lnTo>
                  <a:pt x="8904929" y="0"/>
                </a:lnTo>
                <a:lnTo>
                  <a:pt x="8904929" y="6562313"/>
                </a:lnTo>
                <a:lnTo>
                  <a:pt x="0" y="6562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637056" y="4780776"/>
            <a:ext cx="7929996" cy="347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9 – Testes Automatizados com Spring Boot: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Estrutura de testes básicos, cobertura e validação de endpoints.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10 – Deploy e Ambientes com CI/CD: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Noções de integração contínua, entrega contínua e ambientes de produção e homologação.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11 – Escalabilidade e Performance: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Fundamentos para crescimento de aplicações, balanceamento e uso eficiente de recursos.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12 – Atividade de Entrega Final: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Consolidação das funcionalidades desenvolvidas na primeira parte do projeto.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9211768" y="4774774"/>
            <a:ext cx="8511956" cy="313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13 – Integração com Serviços Externos e APIs de Terceiros: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Conexão com APIs públicas ou privadas, consumo de dados externos.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14 – Monitoramento, Logging e Observabilidade: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Introdução a ferramentas e técnicas para acompanhar e registrar o funcionamento da aplicação.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15 – Segurança Avançada e Boas Práticas: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Camadas adicionais de proteção, padronizações e organização de código.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Tema 16 – Entrega Completa do Projeto: </a:t>
            </a:r>
            <a:r>
              <a:rPr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Finalização, revisão técnica e apresentação da arquitetura completa da aplicação.</a:t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637056" y="3932555"/>
            <a:ext cx="7643168" cy="424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3 – Testes, Deploy e Entregas Técnicas</a:t>
            </a:r>
            <a:endParaRPr/>
          </a:p>
        </p:txBody>
      </p:sp>
      <p:sp>
        <p:nvSpPr>
          <p:cNvPr id="219" name="Google Shape;219;p10"/>
          <p:cNvSpPr txBox="1"/>
          <p:nvPr/>
        </p:nvSpPr>
        <p:spPr>
          <a:xfrm>
            <a:off x="9211768" y="3965133"/>
            <a:ext cx="8511956" cy="392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4 – Integrações, Monitoramento e Boas Práticas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1047750" y="1545511"/>
            <a:ext cx="11910089" cy="1702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Conteúdo Programático – Arquitetura de Sistemas</a:t>
            </a:r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10"/>
          <p:cNvCxnSpPr/>
          <p:nvPr/>
        </p:nvCxnSpPr>
        <p:spPr>
          <a:xfrm rot="9793">
            <a:off x="3903797" y="1047661"/>
            <a:ext cx="13374580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10"/>
          <p:cNvSpPr txBox="1"/>
          <p:nvPr/>
        </p:nvSpPr>
        <p:spPr>
          <a:xfrm>
            <a:off x="1572632" y="894474"/>
            <a:ext cx="2096614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1"/>
          <p:cNvCxnSpPr/>
          <p:nvPr/>
        </p:nvCxnSpPr>
        <p:spPr>
          <a:xfrm rot="10041">
            <a:off x="4234602" y="1047661"/>
            <a:ext cx="13043776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1"/>
          <p:cNvSpPr/>
          <p:nvPr/>
        </p:nvSpPr>
        <p:spPr>
          <a:xfrm>
            <a:off x="1519533" y="5997458"/>
            <a:ext cx="5982145" cy="4011908"/>
          </a:xfrm>
          <a:custGeom>
            <a:rect b="b" l="l" r="r" t="t"/>
            <a:pathLst>
              <a:path extrusionOk="0" h="4011908" w="5982145">
                <a:moveTo>
                  <a:pt x="0" y="0"/>
                </a:moveTo>
                <a:lnTo>
                  <a:pt x="5982146" y="0"/>
                </a:lnTo>
                <a:lnTo>
                  <a:pt x="5982146" y="4011908"/>
                </a:lnTo>
                <a:lnTo>
                  <a:pt x="0" y="4011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908" l="-5812" r="-4754" t="-39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1572632" y="894474"/>
            <a:ext cx="2398750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TEMAS ABORDADOS</a:t>
            </a:r>
            <a:endParaRPr/>
          </a:p>
        </p:txBody>
      </p:sp>
      <p:sp>
        <p:nvSpPr>
          <p:cNvPr id="232" name="Google Shape;232;p11"/>
          <p:cNvSpPr txBox="1"/>
          <p:nvPr/>
        </p:nvSpPr>
        <p:spPr>
          <a:xfrm>
            <a:off x="1711578" y="1876839"/>
            <a:ext cx="14604213" cy="1702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Temas Abordados – Arquitetura de Sistemas</a:t>
            </a:r>
            <a:endParaRPr/>
          </a:p>
        </p:txBody>
      </p:sp>
      <p:sp>
        <p:nvSpPr>
          <p:cNvPr id="233" name="Google Shape;233;p11"/>
          <p:cNvSpPr txBox="1"/>
          <p:nvPr/>
        </p:nvSpPr>
        <p:spPr>
          <a:xfrm>
            <a:off x="1711578" y="3674291"/>
            <a:ext cx="11914525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74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👨‍🏫Aprenda como grandes sistemas são construídos, organizados e evoluem no mundo real!</a:t>
            </a:r>
            <a:endParaRPr/>
          </a:p>
        </p:txBody>
      </p:sp>
      <p:sp>
        <p:nvSpPr>
          <p:cNvPr id="234" name="Google Shape;234;p11"/>
          <p:cNvSpPr txBox="1"/>
          <p:nvPr/>
        </p:nvSpPr>
        <p:spPr>
          <a:xfrm>
            <a:off x="1047750" y="4447720"/>
            <a:ext cx="664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4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O que você vai aprender?</a:t>
            </a:r>
            <a:endParaRPr sz="1500"/>
          </a:p>
        </p:txBody>
      </p:sp>
      <p:sp>
        <p:nvSpPr>
          <p:cNvPr id="235" name="Google Shape;235;p11"/>
          <p:cNvSpPr txBox="1"/>
          <p:nvPr/>
        </p:nvSpPr>
        <p:spPr>
          <a:xfrm>
            <a:off x="1190536" y="4865372"/>
            <a:ext cx="66402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Nesta jornada, você vai entender como sistemas são planejados e estruturados com base nas melhores práticas do mercado. Vamos conectar teoria com prática — sempre com exemplos reais e usando Java!</a:t>
            </a:r>
            <a:endParaRPr sz="1500"/>
          </a:p>
        </p:txBody>
      </p:sp>
      <p:sp>
        <p:nvSpPr>
          <p:cNvPr id="236" name="Google Shape;236;p11"/>
          <p:cNvSpPr txBox="1"/>
          <p:nvPr/>
        </p:nvSpPr>
        <p:spPr>
          <a:xfrm>
            <a:off x="8676351" y="4447720"/>
            <a:ext cx="8430600" cy="54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📚 Temas que vamos explorar juntos:</a:t>
            </a:r>
            <a:endParaRPr sz="1100"/>
          </a:p>
          <a:p>
            <a:pPr indent="0" lvl="0" marL="0" marR="0" rtl="0" algn="l">
              <a:lnSpc>
                <a:spcPct val="75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9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Modelagem de Sistemas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Como pensar antes de codar: planejar sistemas escaláveis e eficientes.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Padrões de Projeto (Design Patterns)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Ferramentas que deixam seu código mais limpo, ágil e pronto para crescer!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Arquitetura Orientada a Serviços (SOA)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Descubra como separar responsabilidades e integrar sistemas com leveza.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Arquitetura em Camadas (Layered Architecture)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Uma base sólida: organize seu projeto por camadas (Apresentação, Serviço, Persistência…).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Cliente-Servidor e Microsserviços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Entenda a evolução das arquiteturas e quando usar cada uma.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Sistemas Distribuídos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O que acontece quando seu sistema roda em vários servidores ao mesmo tempo?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Tecnologias e Plataformas</a:t>
            </a:r>
            <a:endParaRPr sz="1100"/>
          </a:p>
          <a:p>
            <a:pPr indent="0" lvl="0" marL="0" marR="0" rtl="0" algn="l">
              <a:lnSpc>
                <a:spcPct val="1163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Vamos mexer com: APIs REST, Web Services, Banco de Dados distribuídos, e Java com Spring!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🔷 Gestão de Sistemas Complexos </a:t>
            </a:r>
            <a:endParaRPr sz="1100"/>
          </a:p>
          <a:p>
            <a:pPr indent="0" lvl="0" marL="0" marR="0" rtl="0" algn="l">
              <a:lnSpc>
                <a:spcPct val="1164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Como manter a performance, monitorar e garantir qualidade em produção.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12"/>
          <p:cNvCxnSpPr/>
          <p:nvPr/>
        </p:nvCxnSpPr>
        <p:spPr>
          <a:xfrm rot="10041">
            <a:off x="4234602" y="1047661"/>
            <a:ext cx="13043776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12"/>
          <p:cNvSpPr/>
          <p:nvPr/>
        </p:nvSpPr>
        <p:spPr>
          <a:xfrm>
            <a:off x="1047750" y="4935181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1047750" y="5880786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1047750" y="6797382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1047750" y="7713286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1047750" y="8620358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0085945" y="2805850"/>
            <a:ext cx="6484906" cy="6484906"/>
          </a:xfrm>
          <a:custGeom>
            <a:rect b="b" l="l" r="r" t="t"/>
            <a:pathLst>
              <a:path extrusionOk="0" h="8646541" w="8646541">
                <a:moveTo>
                  <a:pt x="0" y="0"/>
                </a:moveTo>
                <a:lnTo>
                  <a:pt x="8646541" y="0"/>
                </a:lnTo>
                <a:lnTo>
                  <a:pt x="8646541" y="8646541"/>
                </a:lnTo>
                <a:lnTo>
                  <a:pt x="0" y="8646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1572632" y="894474"/>
            <a:ext cx="2398750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OS ALUNOS</a:t>
            </a:r>
            <a:endParaRPr/>
          </a:p>
        </p:txBody>
      </p:sp>
      <p:sp>
        <p:nvSpPr>
          <p:cNvPr id="250" name="Google Shape;250;p12"/>
          <p:cNvSpPr txBox="1"/>
          <p:nvPr/>
        </p:nvSpPr>
        <p:spPr>
          <a:xfrm>
            <a:off x="1047750" y="1982823"/>
            <a:ext cx="7594420" cy="2132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Apresentações</a:t>
            </a:r>
            <a:endParaRPr/>
          </a:p>
          <a:p>
            <a:pPr indent="0" lvl="0" marL="0" marR="0" rtl="0" algn="l">
              <a:lnSpc>
                <a:spcPct val="1344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Iniciais</a:t>
            </a:r>
            <a:endParaRPr/>
          </a:p>
        </p:txBody>
      </p:sp>
      <p:sp>
        <p:nvSpPr>
          <p:cNvPr id="251" name="Google Shape;251;p12"/>
          <p:cNvSpPr txBox="1"/>
          <p:nvPr/>
        </p:nvSpPr>
        <p:spPr>
          <a:xfrm>
            <a:off x="1706859" y="4898520"/>
            <a:ext cx="7677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Quem é você?</a:t>
            </a:r>
            <a:endParaRPr/>
          </a:p>
        </p:txBody>
      </p:sp>
      <p:sp>
        <p:nvSpPr>
          <p:cNvPr id="252" name="Google Shape;252;p12"/>
          <p:cNvSpPr txBox="1"/>
          <p:nvPr/>
        </p:nvSpPr>
        <p:spPr>
          <a:xfrm>
            <a:off x="1706859" y="5806024"/>
            <a:ext cx="7677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Onde você mora?</a:t>
            </a:r>
            <a:endParaRPr/>
          </a:p>
        </p:txBody>
      </p:sp>
      <p:sp>
        <p:nvSpPr>
          <p:cNvPr id="253" name="Google Shape;253;p12"/>
          <p:cNvSpPr txBox="1"/>
          <p:nvPr/>
        </p:nvSpPr>
        <p:spPr>
          <a:xfrm>
            <a:off x="1706859" y="6722621"/>
            <a:ext cx="7677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você gosta de fazer?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1706859" y="7662921"/>
            <a:ext cx="7677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sua maior qualidade?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1706859" y="8569993"/>
            <a:ext cx="7677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que você escolheu esse curso?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13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13"/>
          <p:cNvSpPr/>
          <p:nvPr/>
        </p:nvSpPr>
        <p:spPr>
          <a:xfrm>
            <a:off x="-1283819" y="6416035"/>
            <a:ext cx="9752266" cy="2842260"/>
          </a:xfrm>
          <a:custGeom>
            <a:rect b="b" l="l" r="r" t="t"/>
            <a:pathLst>
              <a:path extrusionOk="0" h="3789680" w="13003022">
                <a:moveTo>
                  <a:pt x="0" y="0"/>
                </a:moveTo>
                <a:lnTo>
                  <a:pt x="13003022" y="0"/>
                </a:lnTo>
                <a:lnTo>
                  <a:pt x="13003022" y="3789680"/>
                </a:lnTo>
                <a:lnTo>
                  <a:pt x="0" y="37896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3"/>
          <p:cNvGrpSpPr/>
          <p:nvPr/>
        </p:nvGrpSpPr>
        <p:grpSpPr>
          <a:xfrm>
            <a:off x="-1283819" y="6207080"/>
            <a:ext cx="9752228" cy="3051220"/>
            <a:chOff x="0" y="-85725"/>
            <a:chExt cx="13002971" cy="4068293"/>
          </a:xfrm>
        </p:grpSpPr>
        <p:sp>
          <p:nvSpPr>
            <p:cNvPr id="264" name="Google Shape;264;p13"/>
            <p:cNvSpPr/>
            <p:nvPr/>
          </p:nvSpPr>
          <p:spPr>
            <a:xfrm>
              <a:off x="0" y="0"/>
              <a:ext cx="13002971" cy="3982568"/>
            </a:xfrm>
            <a:custGeom>
              <a:rect b="b" l="l" r="r" t="t"/>
              <a:pathLst>
                <a:path extrusionOk="0" h="3982568" w="13002971">
                  <a:moveTo>
                    <a:pt x="0" y="0"/>
                  </a:moveTo>
                  <a:lnTo>
                    <a:pt x="13002971" y="0"/>
                  </a:lnTo>
                  <a:lnTo>
                    <a:pt x="13002971" y="3982568"/>
                  </a:lnTo>
                  <a:lnTo>
                    <a:pt x="0" y="3982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3"/>
            <p:cNvSpPr txBox="1"/>
            <p:nvPr/>
          </p:nvSpPr>
          <p:spPr>
            <a:xfrm>
              <a:off x="0" y="-85725"/>
              <a:ext cx="13002971" cy="4068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7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>
            <a:off x="1028700" y="8236678"/>
            <a:ext cx="514826" cy="514826"/>
          </a:xfrm>
          <a:custGeom>
            <a:rect b="b" l="l" r="r" t="t"/>
            <a:pathLst>
              <a:path extrusionOk="0" h="686435" w="686435">
                <a:moveTo>
                  <a:pt x="0" y="0"/>
                </a:moveTo>
                <a:lnTo>
                  <a:pt x="686435" y="0"/>
                </a:lnTo>
                <a:lnTo>
                  <a:pt x="686435" y="686435"/>
                </a:lnTo>
                <a:lnTo>
                  <a:pt x="0" y="686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" l="0" r="-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-1283819" y="3108052"/>
            <a:ext cx="9752266" cy="2842260"/>
          </a:xfrm>
          <a:custGeom>
            <a:rect b="b" l="l" r="r" t="t"/>
            <a:pathLst>
              <a:path extrusionOk="0" h="3789680" w="13003022">
                <a:moveTo>
                  <a:pt x="0" y="0"/>
                </a:moveTo>
                <a:lnTo>
                  <a:pt x="13003022" y="0"/>
                </a:lnTo>
                <a:lnTo>
                  <a:pt x="13003022" y="3789680"/>
                </a:lnTo>
                <a:lnTo>
                  <a:pt x="0" y="37896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13"/>
          <p:cNvGrpSpPr/>
          <p:nvPr/>
        </p:nvGrpSpPr>
        <p:grpSpPr>
          <a:xfrm>
            <a:off x="-1283819" y="2899097"/>
            <a:ext cx="9752228" cy="3051220"/>
            <a:chOff x="0" y="-85725"/>
            <a:chExt cx="13002971" cy="4068293"/>
          </a:xfrm>
        </p:grpSpPr>
        <p:sp>
          <p:nvSpPr>
            <p:cNvPr id="269" name="Google Shape;269;p13"/>
            <p:cNvSpPr/>
            <p:nvPr/>
          </p:nvSpPr>
          <p:spPr>
            <a:xfrm>
              <a:off x="0" y="0"/>
              <a:ext cx="13002971" cy="3982568"/>
            </a:xfrm>
            <a:custGeom>
              <a:rect b="b" l="l" r="r" t="t"/>
              <a:pathLst>
                <a:path extrusionOk="0" h="3982568" w="13002971">
                  <a:moveTo>
                    <a:pt x="0" y="0"/>
                  </a:moveTo>
                  <a:lnTo>
                    <a:pt x="13002971" y="0"/>
                  </a:lnTo>
                  <a:lnTo>
                    <a:pt x="13002971" y="3982568"/>
                  </a:lnTo>
                  <a:lnTo>
                    <a:pt x="0" y="3982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3"/>
            <p:cNvSpPr txBox="1"/>
            <p:nvPr/>
          </p:nvSpPr>
          <p:spPr>
            <a:xfrm>
              <a:off x="0" y="-85725"/>
              <a:ext cx="13002971" cy="4068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7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endParaRPr/>
            </a:p>
          </p:txBody>
        </p:sp>
      </p:grpSp>
      <p:sp>
        <p:nvSpPr>
          <p:cNvPr id="271" name="Google Shape;271;p13"/>
          <p:cNvSpPr/>
          <p:nvPr/>
        </p:nvSpPr>
        <p:spPr>
          <a:xfrm>
            <a:off x="1028700" y="5106079"/>
            <a:ext cx="514826" cy="514826"/>
          </a:xfrm>
          <a:custGeom>
            <a:rect b="b" l="l" r="r" t="t"/>
            <a:pathLst>
              <a:path extrusionOk="0" h="686435" w="686435">
                <a:moveTo>
                  <a:pt x="0" y="0"/>
                </a:moveTo>
                <a:lnTo>
                  <a:pt x="686435" y="0"/>
                </a:lnTo>
                <a:lnTo>
                  <a:pt x="686435" y="686435"/>
                </a:lnTo>
                <a:lnTo>
                  <a:pt x="0" y="686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" l="0" r="-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10205671" y="2765954"/>
            <a:ext cx="6465380" cy="361188"/>
          </a:xfrm>
          <a:custGeom>
            <a:rect b="b" l="l" r="r" t="t"/>
            <a:pathLst>
              <a:path extrusionOk="0" h="481584" w="8620506">
                <a:moveTo>
                  <a:pt x="0" y="0"/>
                </a:moveTo>
                <a:lnTo>
                  <a:pt x="8620506" y="0"/>
                </a:lnTo>
                <a:lnTo>
                  <a:pt x="8620506" y="481584"/>
                </a:lnTo>
                <a:lnTo>
                  <a:pt x="0" y="481584"/>
                </a:lnTo>
                <a:lnTo>
                  <a:pt x="0" y="0"/>
                </a:ln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10205671" y="3139839"/>
            <a:ext cx="6465380" cy="6091524"/>
          </a:xfrm>
          <a:custGeom>
            <a:rect b="b" l="l" r="r" t="t"/>
            <a:pathLst>
              <a:path extrusionOk="0" h="8122031" w="8620506">
                <a:moveTo>
                  <a:pt x="8620506" y="8122031"/>
                </a:moveTo>
                <a:lnTo>
                  <a:pt x="0" y="8122031"/>
                </a:lnTo>
                <a:lnTo>
                  <a:pt x="0" y="0"/>
                </a:lnTo>
                <a:lnTo>
                  <a:pt x="8620506" y="0"/>
                </a:lnTo>
                <a:lnTo>
                  <a:pt x="8620506" y="812203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3037" r="-5303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10192954" y="2753237"/>
            <a:ext cx="6490811" cy="6490811"/>
          </a:xfrm>
          <a:custGeom>
            <a:rect b="b" l="l" r="r" t="t"/>
            <a:pathLst>
              <a:path extrusionOk="0" h="8654415" w="8654415">
                <a:moveTo>
                  <a:pt x="0" y="0"/>
                </a:moveTo>
                <a:lnTo>
                  <a:pt x="0" y="8654415"/>
                </a:lnTo>
                <a:lnTo>
                  <a:pt x="8654415" y="8654415"/>
                </a:lnTo>
                <a:lnTo>
                  <a:pt x="8654415" y="0"/>
                </a:lnTo>
                <a:lnTo>
                  <a:pt x="0" y="0"/>
                </a:lnTo>
                <a:close/>
                <a:moveTo>
                  <a:pt x="8620506" y="33909"/>
                </a:moveTo>
                <a:lnTo>
                  <a:pt x="8620506" y="498475"/>
                </a:lnTo>
                <a:lnTo>
                  <a:pt x="33909" y="498475"/>
                </a:lnTo>
                <a:lnTo>
                  <a:pt x="33909" y="33909"/>
                </a:lnTo>
                <a:lnTo>
                  <a:pt x="8620506" y="33909"/>
                </a:lnTo>
                <a:close/>
                <a:moveTo>
                  <a:pt x="33909" y="8620506"/>
                </a:moveTo>
                <a:lnTo>
                  <a:pt x="33909" y="532384"/>
                </a:lnTo>
                <a:lnTo>
                  <a:pt x="8620506" y="532384"/>
                </a:lnTo>
                <a:lnTo>
                  <a:pt x="8620506" y="8620506"/>
                </a:lnTo>
                <a:lnTo>
                  <a:pt x="33909" y="86205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10493079" y="2900756"/>
            <a:ext cx="600266" cy="127255"/>
          </a:xfrm>
          <a:custGeom>
            <a:rect b="b" l="l" r="r" t="t"/>
            <a:pathLst>
              <a:path extrusionOk="0" h="169672" w="800354">
                <a:moveTo>
                  <a:pt x="315341" y="0"/>
                </a:moveTo>
                <a:lnTo>
                  <a:pt x="484886" y="0"/>
                </a:lnTo>
                <a:lnTo>
                  <a:pt x="484886" y="169545"/>
                </a:lnTo>
                <a:lnTo>
                  <a:pt x="315341" y="169545"/>
                </a:lnTo>
                <a:lnTo>
                  <a:pt x="315341" y="0"/>
                </a:lnTo>
                <a:close/>
                <a:moveTo>
                  <a:pt x="84836" y="0"/>
                </a:moveTo>
                <a:cubicBezTo>
                  <a:pt x="132334" y="0"/>
                  <a:pt x="169672" y="37338"/>
                  <a:pt x="169672" y="84836"/>
                </a:cubicBezTo>
                <a:cubicBezTo>
                  <a:pt x="169672" y="132334"/>
                  <a:pt x="132334" y="169672"/>
                  <a:pt x="84836" y="169672"/>
                </a:cubicBezTo>
                <a:cubicBezTo>
                  <a:pt x="37338" y="169672"/>
                  <a:pt x="0" y="132207"/>
                  <a:pt x="0" y="84836"/>
                </a:cubicBezTo>
                <a:cubicBezTo>
                  <a:pt x="0" y="37465"/>
                  <a:pt x="37338" y="0"/>
                  <a:pt x="84836" y="0"/>
                </a:cubicBezTo>
                <a:close/>
                <a:moveTo>
                  <a:pt x="715518" y="0"/>
                </a:moveTo>
                <a:lnTo>
                  <a:pt x="630809" y="169545"/>
                </a:lnTo>
                <a:lnTo>
                  <a:pt x="800354" y="169545"/>
                </a:lnTo>
                <a:lnTo>
                  <a:pt x="7155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1378195" y="2931278"/>
            <a:ext cx="5023294" cy="66103"/>
          </a:xfrm>
          <a:custGeom>
            <a:rect b="b" l="l" r="r" t="t"/>
            <a:pathLst>
              <a:path extrusionOk="0" h="88138" w="6697725">
                <a:moveTo>
                  <a:pt x="6653657" y="88138"/>
                </a:moveTo>
                <a:lnTo>
                  <a:pt x="44069" y="88138"/>
                </a:lnTo>
                <a:cubicBezTo>
                  <a:pt x="20320" y="88138"/>
                  <a:pt x="0" y="67818"/>
                  <a:pt x="0" y="44069"/>
                </a:cubicBezTo>
                <a:cubicBezTo>
                  <a:pt x="0" y="20320"/>
                  <a:pt x="20320" y="0"/>
                  <a:pt x="44069" y="0"/>
                </a:cubicBezTo>
                <a:lnTo>
                  <a:pt x="6653657" y="0"/>
                </a:lnTo>
                <a:cubicBezTo>
                  <a:pt x="6677406" y="0"/>
                  <a:pt x="6697725" y="20320"/>
                  <a:pt x="6697725" y="44069"/>
                </a:cubicBezTo>
                <a:cubicBezTo>
                  <a:pt x="6694297" y="67818"/>
                  <a:pt x="6677406" y="88138"/>
                  <a:pt x="6653657" y="881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1732493" y="4027267"/>
            <a:ext cx="5791394" cy="1647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seu login seja feito via RA,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preencha ele sem a pontuação.</a:t>
            </a:r>
            <a:endParaRPr/>
          </a:p>
          <a:p>
            <a:pPr indent="0" lvl="0" marL="0" marR="0" rtl="0" algn="just">
              <a:lnSpc>
                <a:spcPct val="10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RA nº 123.456.789 seria preenchido como 123456789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1732493" y="7484203"/>
            <a:ext cx="5791394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Preencha o CPF sem traços ou pontuações.</a:t>
            </a:r>
            <a:endParaRPr/>
          </a:p>
          <a:p>
            <a:pPr indent="0" lvl="0" marL="0" marR="0" rtl="0" algn="just">
              <a:lnSpc>
                <a:spcPct val="100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3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CPF nº 123.456.789-10 seria preenchido como 12345678910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1751543" y="3312922"/>
            <a:ext cx="6428096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Login: RA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1751543" y="6794600"/>
            <a:ext cx="6428096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Senha: Seu CPF</a:t>
            </a:r>
            <a:endParaRPr/>
          </a:p>
        </p:txBody>
      </p:sp>
      <p:sp>
        <p:nvSpPr>
          <p:cNvPr id="282" name="Google Shape;282;p13"/>
          <p:cNvSpPr txBox="1"/>
          <p:nvPr/>
        </p:nvSpPr>
        <p:spPr>
          <a:xfrm>
            <a:off x="1034770" y="1754860"/>
            <a:ext cx="7433639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Tela de Login</a:t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10929159" y="1505159"/>
            <a:ext cx="5018440" cy="994037"/>
          </a:xfrm>
          <a:custGeom>
            <a:rect b="b" l="l" r="r" t="t"/>
            <a:pathLst>
              <a:path extrusionOk="0" h="994037" w="5018440">
                <a:moveTo>
                  <a:pt x="0" y="0"/>
                </a:moveTo>
                <a:lnTo>
                  <a:pt x="5018440" y="0"/>
                </a:lnTo>
                <a:lnTo>
                  <a:pt x="5018440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10929159" y="1505159"/>
            <a:ext cx="843541" cy="994037"/>
          </a:xfrm>
          <a:custGeom>
            <a:rect b="b" l="l" r="r" t="t"/>
            <a:pathLst>
              <a:path extrusionOk="0" h="994037" w="843541">
                <a:moveTo>
                  <a:pt x="0" y="0"/>
                </a:moveTo>
                <a:lnTo>
                  <a:pt x="843541" y="0"/>
                </a:lnTo>
                <a:lnTo>
                  <a:pt x="843541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11095690" y="1819269"/>
            <a:ext cx="510445" cy="510445"/>
          </a:xfrm>
          <a:custGeom>
            <a:rect b="b" l="l" r="r" t="t"/>
            <a:pathLst>
              <a:path extrusionOk="0" h="680593" w="680593">
                <a:moveTo>
                  <a:pt x="0" y="0"/>
                </a:moveTo>
                <a:lnTo>
                  <a:pt x="680593" y="0"/>
                </a:lnTo>
                <a:lnTo>
                  <a:pt x="680593" y="680593"/>
                </a:lnTo>
                <a:lnTo>
                  <a:pt x="0" y="680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5" l="0" r="-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12102700" y="1738847"/>
            <a:ext cx="3844898" cy="4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www.fat.estudar.life/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14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14"/>
          <p:cNvSpPr/>
          <p:nvPr/>
        </p:nvSpPr>
        <p:spPr>
          <a:xfrm>
            <a:off x="1048035" y="3114540"/>
            <a:ext cx="11219212" cy="355282"/>
          </a:xfrm>
          <a:custGeom>
            <a:rect b="b" l="l" r="r" t="t"/>
            <a:pathLst>
              <a:path extrusionOk="0" h="473710" w="14958949">
                <a:moveTo>
                  <a:pt x="0" y="473710"/>
                </a:moveTo>
                <a:lnTo>
                  <a:pt x="0" y="322199"/>
                </a:lnTo>
                <a:cubicBezTo>
                  <a:pt x="0" y="145034"/>
                  <a:pt x="145034" y="0"/>
                  <a:pt x="322199" y="0"/>
                </a:cubicBezTo>
                <a:lnTo>
                  <a:pt x="14636750" y="0"/>
                </a:lnTo>
                <a:cubicBezTo>
                  <a:pt x="14814042" y="0"/>
                  <a:pt x="14958949" y="145034"/>
                  <a:pt x="14958949" y="322199"/>
                </a:cubicBezTo>
                <a:lnTo>
                  <a:pt x="14958949" y="473710"/>
                </a:lnTo>
                <a:cubicBezTo>
                  <a:pt x="14958949" y="473710"/>
                  <a:pt x="0" y="473710"/>
                  <a:pt x="0" y="473710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1040785" y="3457740"/>
            <a:ext cx="11219212" cy="5788438"/>
          </a:xfrm>
          <a:custGeom>
            <a:rect b="b" l="l" r="r" t="t"/>
            <a:pathLst>
              <a:path extrusionOk="0" h="7717917" w="14958949">
                <a:moveTo>
                  <a:pt x="14636750" y="7717917"/>
                </a:moveTo>
                <a:lnTo>
                  <a:pt x="322199" y="7717917"/>
                </a:lnTo>
                <a:cubicBezTo>
                  <a:pt x="145034" y="7717917"/>
                  <a:pt x="0" y="7573010"/>
                  <a:pt x="0" y="7395718"/>
                </a:cubicBezTo>
                <a:lnTo>
                  <a:pt x="0" y="0"/>
                </a:lnTo>
                <a:lnTo>
                  <a:pt x="14958949" y="0"/>
                </a:lnTo>
                <a:lnTo>
                  <a:pt x="14958949" y="7395718"/>
                </a:lnTo>
                <a:cubicBezTo>
                  <a:pt x="14958949" y="7576186"/>
                  <a:pt x="14813914" y="7717917"/>
                  <a:pt x="14636750" y="77179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27" l="0" r="0" t="-36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028700" y="3090371"/>
            <a:ext cx="11243420" cy="6167929"/>
          </a:xfrm>
          <a:custGeom>
            <a:rect b="b" l="l" r="r" t="t"/>
            <a:pathLst>
              <a:path extrusionOk="0" h="6167929" w="11243420">
                <a:moveTo>
                  <a:pt x="0" y="0"/>
                </a:moveTo>
                <a:lnTo>
                  <a:pt x="11243420" y="0"/>
                </a:lnTo>
                <a:lnTo>
                  <a:pt x="11243420" y="6167929"/>
                </a:lnTo>
                <a:lnTo>
                  <a:pt x="0" y="6167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1313894" y="3230551"/>
            <a:ext cx="570357" cy="120872"/>
          </a:xfrm>
          <a:custGeom>
            <a:rect b="b" l="l" r="r" t="t"/>
            <a:pathLst>
              <a:path extrusionOk="0" h="161163" w="760476">
                <a:moveTo>
                  <a:pt x="299720" y="0"/>
                </a:moveTo>
                <a:lnTo>
                  <a:pt x="460883" y="0"/>
                </a:lnTo>
                <a:lnTo>
                  <a:pt x="460883" y="161163"/>
                </a:lnTo>
                <a:lnTo>
                  <a:pt x="299720" y="161163"/>
                </a:lnTo>
                <a:lnTo>
                  <a:pt x="299720" y="0"/>
                </a:lnTo>
                <a:close/>
                <a:moveTo>
                  <a:pt x="80518" y="0"/>
                </a:moveTo>
                <a:cubicBezTo>
                  <a:pt x="125603" y="0"/>
                  <a:pt x="161036" y="35433"/>
                  <a:pt x="161036" y="80518"/>
                </a:cubicBezTo>
                <a:cubicBezTo>
                  <a:pt x="161036" y="125603"/>
                  <a:pt x="125730" y="161163"/>
                  <a:pt x="80518" y="161163"/>
                </a:cubicBezTo>
                <a:cubicBezTo>
                  <a:pt x="35306" y="161163"/>
                  <a:pt x="0" y="125730"/>
                  <a:pt x="0" y="80518"/>
                </a:cubicBezTo>
                <a:cubicBezTo>
                  <a:pt x="0" y="35306"/>
                  <a:pt x="35433" y="0"/>
                  <a:pt x="80518" y="0"/>
                </a:cubicBezTo>
                <a:close/>
                <a:moveTo>
                  <a:pt x="679958" y="0"/>
                </a:moveTo>
                <a:lnTo>
                  <a:pt x="599440" y="161163"/>
                </a:lnTo>
                <a:lnTo>
                  <a:pt x="760476" y="161163"/>
                </a:lnTo>
                <a:lnTo>
                  <a:pt x="679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2154976" y="3259554"/>
            <a:ext cx="9848850" cy="62864"/>
          </a:xfrm>
          <a:custGeom>
            <a:rect b="b" l="l" r="r" t="t"/>
            <a:pathLst>
              <a:path extrusionOk="0" h="83820" w="13131800">
                <a:moveTo>
                  <a:pt x="13089889" y="83820"/>
                </a:moveTo>
                <a:lnTo>
                  <a:pt x="41910" y="83820"/>
                </a:lnTo>
                <a:cubicBezTo>
                  <a:pt x="19304" y="83820"/>
                  <a:pt x="0" y="64389"/>
                  <a:pt x="0" y="41910"/>
                </a:cubicBezTo>
                <a:cubicBezTo>
                  <a:pt x="0" y="19431"/>
                  <a:pt x="19304" y="0"/>
                  <a:pt x="41910" y="0"/>
                </a:cubicBezTo>
                <a:lnTo>
                  <a:pt x="13089889" y="0"/>
                </a:lnTo>
                <a:cubicBezTo>
                  <a:pt x="13112496" y="0"/>
                  <a:pt x="13131800" y="19304"/>
                  <a:pt x="13131800" y="41910"/>
                </a:cubicBezTo>
                <a:cubicBezTo>
                  <a:pt x="13128625" y="64516"/>
                  <a:pt x="13112496" y="83820"/>
                  <a:pt x="13089889" y="8382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299" name="Google Shape;299;p14"/>
          <p:cNvSpPr txBox="1"/>
          <p:nvPr/>
        </p:nvSpPr>
        <p:spPr>
          <a:xfrm>
            <a:off x="1034770" y="1754860"/>
            <a:ext cx="7433639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Página Inicial: Painel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15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15"/>
          <p:cNvSpPr/>
          <p:nvPr/>
        </p:nvSpPr>
        <p:spPr>
          <a:xfrm>
            <a:off x="1048035" y="3114540"/>
            <a:ext cx="11219212" cy="355282"/>
          </a:xfrm>
          <a:custGeom>
            <a:rect b="b" l="l" r="r" t="t"/>
            <a:pathLst>
              <a:path extrusionOk="0" h="473710" w="14958949">
                <a:moveTo>
                  <a:pt x="0" y="473710"/>
                </a:moveTo>
                <a:lnTo>
                  <a:pt x="0" y="322199"/>
                </a:lnTo>
                <a:cubicBezTo>
                  <a:pt x="0" y="145034"/>
                  <a:pt x="145034" y="0"/>
                  <a:pt x="322199" y="0"/>
                </a:cubicBezTo>
                <a:lnTo>
                  <a:pt x="14636750" y="0"/>
                </a:lnTo>
                <a:cubicBezTo>
                  <a:pt x="14814042" y="0"/>
                  <a:pt x="14958949" y="145034"/>
                  <a:pt x="14958949" y="322199"/>
                </a:cubicBezTo>
                <a:lnTo>
                  <a:pt x="14958949" y="473710"/>
                </a:lnTo>
                <a:cubicBezTo>
                  <a:pt x="14958949" y="473710"/>
                  <a:pt x="0" y="473710"/>
                  <a:pt x="0" y="473710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1040785" y="3457740"/>
            <a:ext cx="11219212" cy="5788438"/>
          </a:xfrm>
          <a:custGeom>
            <a:rect b="b" l="l" r="r" t="t"/>
            <a:pathLst>
              <a:path extrusionOk="0" h="7717917" w="14958949">
                <a:moveTo>
                  <a:pt x="14636750" y="7717917"/>
                </a:moveTo>
                <a:lnTo>
                  <a:pt x="322199" y="7717917"/>
                </a:lnTo>
                <a:cubicBezTo>
                  <a:pt x="145034" y="7717917"/>
                  <a:pt x="0" y="7573010"/>
                  <a:pt x="0" y="7395718"/>
                </a:cubicBezTo>
                <a:lnTo>
                  <a:pt x="0" y="0"/>
                </a:lnTo>
                <a:lnTo>
                  <a:pt x="14958949" y="0"/>
                </a:lnTo>
                <a:lnTo>
                  <a:pt x="14958949" y="7395718"/>
                </a:lnTo>
                <a:cubicBezTo>
                  <a:pt x="14958949" y="7576186"/>
                  <a:pt x="14813914" y="7717917"/>
                  <a:pt x="14636750" y="77179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6749" l="0" r="0" t="-567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1028700" y="3090371"/>
            <a:ext cx="11243420" cy="6167929"/>
          </a:xfrm>
          <a:custGeom>
            <a:rect b="b" l="l" r="r" t="t"/>
            <a:pathLst>
              <a:path extrusionOk="0" h="6167929" w="11243420">
                <a:moveTo>
                  <a:pt x="0" y="0"/>
                </a:moveTo>
                <a:lnTo>
                  <a:pt x="11243420" y="0"/>
                </a:lnTo>
                <a:lnTo>
                  <a:pt x="11243420" y="6167929"/>
                </a:lnTo>
                <a:lnTo>
                  <a:pt x="0" y="6167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313894" y="3230551"/>
            <a:ext cx="570357" cy="120872"/>
          </a:xfrm>
          <a:custGeom>
            <a:rect b="b" l="l" r="r" t="t"/>
            <a:pathLst>
              <a:path extrusionOk="0" h="161163" w="760476">
                <a:moveTo>
                  <a:pt x="299720" y="0"/>
                </a:moveTo>
                <a:lnTo>
                  <a:pt x="460883" y="0"/>
                </a:lnTo>
                <a:lnTo>
                  <a:pt x="460883" y="161163"/>
                </a:lnTo>
                <a:lnTo>
                  <a:pt x="299720" y="161163"/>
                </a:lnTo>
                <a:lnTo>
                  <a:pt x="299720" y="0"/>
                </a:lnTo>
                <a:close/>
                <a:moveTo>
                  <a:pt x="80518" y="0"/>
                </a:moveTo>
                <a:cubicBezTo>
                  <a:pt x="125603" y="0"/>
                  <a:pt x="161036" y="35433"/>
                  <a:pt x="161036" y="80518"/>
                </a:cubicBezTo>
                <a:cubicBezTo>
                  <a:pt x="161036" y="125603"/>
                  <a:pt x="125730" y="161163"/>
                  <a:pt x="80518" y="161163"/>
                </a:cubicBezTo>
                <a:cubicBezTo>
                  <a:pt x="35306" y="161163"/>
                  <a:pt x="0" y="125730"/>
                  <a:pt x="0" y="80518"/>
                </a:cubicBezTo>
                <a:cubicBezTo>
                  <a:pt x="0" y="35306"/>
                  <a:pt x="35433" y="0"/>
                  <a:pt x="80518" y="0"/>
                </a:cubicBezTo>
                <a:close/>
                <a:moveTo>
                  <a:pt x="679958" y="0"/>
                </a:moveTo>
                <a:lnTo>
                  <a:pt x="599440" y="161163"/>
                </a:lnTo>
                <a:lnTo>
                  <a:pt x="760476" y="161163"/>
                </a:lnTo>
                <a:lnTo>
                  <a:pt x="679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2154976" y="3259554"/>
            <a:ext cx="9848850" cy="62864"/>
          </a:xfrm>
          <a:custGeom>
            <a:rect b="b" l="l" r="r" t="t"/>
            <a:pathLst>
              <a:path extrusionOk="0" h="83820" w="13131800">
                <a:moveTo>
                  <a:pt x="13089889" y="83820"/>
                </a:moveTo>
                <a:lnTo>
                  <a:pt x="41910" y="83820"/>
                </a:lnTo>
                <a:cubicBezTo>
                  <a:pt x="19304" y="83820"/>
                  <a:pt x="0" y="64389"/>
                  <a:pt x="0" y="41910"/>
                </a:cubicBezTo>
                <a:cubicBezTo>
                  <a:pt x="0" y="19431"/>
                  <a:pt x="19304" y="0"/>
                  <a:pt x="41910" y="0"/>
                </a:cubicBezTo>
                <a:lnTo>
                  <a:pt x="13089889" y="0"/>
                </a:lnTo>
                <a:cubicBezTo>
                  <a:pt x="13112496" y="0"/>
                  <a:pt x="13131800" y="19304"/>
                  <a:pt x="13131800" y="41910"/>
                </a:cubicBezTo>
                <a:cubicBezTo>
                  <a:pt x="13128625" y="64516"/>
                  <a:pt x="13112496" y="83820"/>
                  <a:pt x="13089889" y="8382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12" name="Google Shape;312;p15"/>
          <p:cNvSpPr txBox="1"/>
          <p:nvPr/>
        </p:nvSpPr>
        <p:spPr>
          <a:xfrm>
            <a:off x="1034770" y="1754860"/>
            <a:ext cx="14891030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Página de acesso aos cursos e disciplinas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p16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6"/>
          <p:cNvSpPr/>
          <p:nvPr/>
        </p:nvSpPr>
        <p:spPr>
          <a:xfrm>
            <a:off x="1048035" y="3114540"/>
            <a:ext cx="11219212" cy="355282"/>
          </a:xfrm>
          <a:custGeom>
            <a:rect b="b" l="l" r="r" t="t"/>
            <a:pathLst>
              <a:path extrusionOk="0" h="473710" w="14958949">
                <a:moveTo>
                  <a:pt x="0" y="473710"/>
                </a:moveTo>
                <a:lnTo>
                  <a:pt x="0" y="322199"/>
                </a:lnTo>
                <a:cubicBezTo>
                  <a:pt x="0" y="145034"/>
                  <a:pt x="145034" y="0"/>
                  <a:pt x="322199" y="0"/>
                </a:cubicBezTo>
                <a:lnTo>
                  <a:pt x="14636750" y="0"/>
                </a:lnTo>
                <a:cubicBezTo>
                  <a:pt x="14814042" y="0"/>
                  <a:pt x="14958949" y="145034"/>
                  <a:pt x="14958949" y="322199"/>
                </a:cubicBezTo>
                <a:lnTo>
                  <a:pt x="14958949" y="473710"/>
                </a:lnTo>
                <a:cubicBezTo>
                  <a:pt x="14958949" y="473710"/>
                  <a:pt x="0" y="473710"/>
                  <a:pt x="0" y="473710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1040785" y="3457740"/>
            <a:ext cx="11219212" cy="5788438"/>
          </a:xfrm>
          <a:custGeom>
            <a:rect b="b" l="l" r="r" t="t"/>
            <a:pathLst>
              <a:path extrusionOk="0" h="7717917" w="14958949">
                <a:moveTo>
                  <a:pt x="14636750" y="7717917"/>
                </a:moveTo>
                <a:lnTo>
                  <a:pt x="322199" y="7717917"/>
                </a:lnTo>
                <a:cubicBezTo>
                  <a:pt x="145034" y="7717917"/>
                  <a:pt x="0" y="7573010"/>
                  <a:pt x="0" y="7395718"/>
                </a:cubicBezTo>
                <a:lnTo>
                  <a:pt x="0" y="0"/>
                </a:lnTo>
                <a:lnTo>
                  <a:pt x="14958949" y="0"/>
                </a:lnTo>
                <a:lnTo>
                  <a:pt x="14958949" y="7395718"/>
                </a:lnTo>
                <a:cubicBezTo>
                  <a:pt x="14958949" y="7576186"/>
                  <a:pt x="14813914" y="7717917"/>
                  <a:pt x="14636750" y="77179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499" l="0" r="0" t="-434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028700" y="3090371"/>
            <a:ext cx="11243420" cy="6167929"/>
          </a:xfrm>
          <a:custGeom>
            <a:rect b="b" l="l" r="r" t="t"/>
            <a:pathLst>
              <a:path extrusionOk="0" h="6167929" w="11243420">
                <a:moveTo>
                  <a:pt x="0" y="0"/>
                </a:moveTo>
                <a:lnTo>
                  <a:pt x="11243420" y="0"/>
                </a:lnTo>
                <a:lnTo>
                  <a:pt x="11243420" y="6167929"/>
                </a:lnTo>
                <a:lnTo>
                  <a:pt x="0" y="6167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1313894" y="3230551"/>
            <a:ext cx="570357" cy="120872"/>
          </a:xfrm>
          <a:custGeom>
            <a:rect b="b" l="l" r="r" t="t"/>
            <a:pathLst>
              <a:path extrusionOk="0" h="161163" w="760476">
                <a:moveTo>
                  <a:pt x="299720" y="0"/>
                </a:moveTo>
                <a:lnTo>
                  <a:pt x="460883" y="0"/>
                </a:lnTo>
                <a:lnTo>
                  <a:pt x="460883" y="161163"/>
                </a:lnTo>
                <a:lnTo>
                  <a:pt x="299720" y="161163"/>
                </a:lnTo>
                <a:lnTo>
                  <a:pt x="299720" y="0"/>
                </a:lnTo>
                <a:close/>
                <a:moveTo>
                  <a:pt x="80518" y="0"/>
                </a:moveTo>
                <a:cubicBezTo>
                  <a:pt x="125603" y="0"/>
                  <a:pt x="161036" y="35433"/>
                  <a:pt x="161036" y="80518"/>
                </a:cubicBezTo>
                <a:cubicBezTo>
                  <a:pt x="161036" y="125603"/>
                  <a:pt x="125730" y="161163"/>
                  <a:pt x="80518" y="161163"/>
                </a:cubicBezTo>
                <a:cubicBezTo>
                  <a:pt x="35306" y="161163"/>
                  <a:pt x="0" y="125730"/>
                  <a:pt x="0" y="80518"/>
                </a:cubicBezTo>
                <a:cubicBezTo>
                  <a:pt x="0" y="35306"/>
                  <a:pt x="35433" y="0"/>
                  <a:pt x="80518" y="0"/>
                </a:cubicBezTo>
                <a:close/>
                <a:moveTo>
                  <a:pt x="679958" y="0"/>
                </a:moveTo>
                <a:lnTo>
                  <a:pt x="599440" y="161163"/>
                </a:lnTo>
                <a:lnTo>
                  <a:pt x="760476" y="161163"/>
                </a:lnTo>
                <a:lnTo>
                  <a:pt x="679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2154976" y="3259554"/>
            <a:ext cx="9848850" cy="62864"/>
          </a:xfrm>
          <a:custGeom>
            <a:rect b="b" l="l" r="r" t="t"/>
            <a:pathLst>
              <a:path extrusionOk="0" h="83820" w="13131800">
                <a:moveTo>
                  <a:pt x="13089889" y="83820"/>
                </a:moveTo>
                <a:lnTo>
                  <a:pt x="41910" y="83820"/>
                </a:lnTo>
                <a:cubicBezTo>
                  <a:pt x="19304" y="83820"/>
                  <a:pt x="0" y="64389"/>
                  <a:pt x="0" y="41910"/>
                </a:cubicBezTo>
                <a:cubicBezTo>
                  <a:pt x="0" y="19431"/>
                  <a:pt x="19304" y="0"/>
                  <a:pt x="41910" y="0"/>
                </a:cubicBezTo>
                <a:lnTo>
                  <a:pt x="13089889" y="0"/>
                </a:lnTo>
                <a:cubicBezTo>
                  <a:pt x="13112496" y="0"/>
                  <a:pt x="13131800" y="19304"/>
                  <a:pt x="13131800" y="41910"/>
                </a:cubicBezTo>
                <a:cubicBezTo>
                  <a:pt x="13128625" y="64516"/>
                  <a:pt x="13112496" y="83820"/>
                  <a:pt x="13089889" y="8382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25" name="Google Shape;325;p16"/>
          <p:cNvSpPr txBox="1"/>
          <p:nvPr/>
        </p:nvSpPr>
        <p:spPr>
          <a:xfrm>
            <a:off x="1034770" y="1754860"/>
            <a:ext cx="9419104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Página do curso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17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17"/>
          <p:cNvSpPr/>
          <p:nvPr/>
        </p:nvSpPr>
        <p:spPr>
          <a:xfrm>
            <a:off x="1048035" y="3114540"/>
            <a:ext cx="11219212" cy="355282"/>
          </a:xfrm>
          <a:custGeom>
            <a:rect b="b" l="l" r="r" t="t"/>
            <a:pathLst>
              <a:path extrusionOk="0" h="473710" w="14958949">
                <a:moveTo>
                  <a:pt x="0" y="473710"/>
                </a:moveTo>
                <a:lnTo>
                  <a:pt x="0" y="322199"/>
                </a:lnTo>
                <a:cubicBezTo>
                  <a:pt x="0" y="145034"/>
                  <a:pt x="145034" y="0"/>
                  <a:pt x="322199" y="0"/>
                </a:cubicBezTo>
                <a:lnTo>
                  <a:pt x="14636750" y="0"/>
                </a:lnTo>
                <a:cubicBezTo>
                  <a:pt x="14814042" y="0"/>
                  <a:pt x="14958949" y="145034"/>
                  <a:pt x="14958949" y="322199"/>
                </a:cubicBezTo>
                <a:lnTo>
                  <a:pt x="14958949" y="473710"/>
                </a:lnTo>
                <a:cubicBezTo>
                  <a:pt x="14958949" y="473710"/>
                  <a:pt x="0" y="473710"/>
                  <a:pt x="0" y="473710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7"/>
          <p:cNvSpPr/>
          <p:nvPr/>
        </p:nvSpPr>
        <p:spPr>
          <a:xfrm>
            <a:off x="1040785" y="3457740"/>
            <a:ext cx="11219212" cy="5788438"/>
          </a:xfrm>
          <a:custGeom>
            <a:rect b="b" l="l" r="r" t="t"/>
            <a:pathLst>
              <a:path extrusionOk="0" h="7717917" w="14958949">
                <a:moveTo>
                  <a:pt x="14636750" y="7717917"/>
                </a:moveTo>
                <a:lnTo>
                  <a:pt x="322199" y="7717917"/>
                </a:lnTo>
                <a:cubicBezTo>
                  <a:pt x="145034" y="7717917"/>
                  <a:pt x="0" y="7573010"/>
                  <a:pt x="0" y="7395718"/>
                </a:cubicBezTo>
                <a:lnTo>
                  <a:pt x="0" y="0"/>
                </a:lnTo>
                <a:lnTo>
                  <a:pt x="14958949" y="0"/>
                </a:lnTo>
                <a:lnTo>
                  <a:pt x="14958949" y="7395718"/>
                </a:lnTo>
                <a:cubicBezTo>
                  <a:pt x="14958949" y="7576186"/>
                  <a:pt x="14813914" y="7717917"/>
                  <a:pt x="14636750" y="77179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6623" l="0" r="0" t="-566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1028700" y="3090371"/>
            <a:ext cx="11243420" cy="6167929"/>
          </a:xfrm>
          <a:custGeom>
            <a:rect b="b" l="l" r="r" t="t"/>
            <a:pathLst>
              <a:path extrusionOk="0" h="6167929" w="11243420">
                <a:moveTo>
                  <a:pt x="0" y="0"/>
                </a:moveTo>
                <a:lnTo>
                  <a:pt x="11243420" y="0"/>
                </a:lnTo>
                <a:lnTo>
                  <a:pt x="11243420" y="6167929"/>
                </a:lnTo>
                <a:lnTo>
                  <a:pt x="0" y="6167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1313894" y="3230551"/>
            <a:ext cx="570357" cy="120872"/>
          </a:xfrm>
          <a:custGeom>
            <a:rect b="b" l="l" r="r" t="t"/>
            <a:pathLst>
              <a:path extrusionOk="0" h="161163" w="760476">
                <a:moveTo>
                  <a:pt x="299720" y="0"/>
                </a:moveTo>
                <a:lnTo>
                  <a:pt x="460883" y="0"/>
                </a:lnTo>
                <a:lnTo>
                  <a:pt x="460883" y="161163"/>
                </a:lnTo>
                <a:lnTo>
                  <a:pt x="299720" y="161163"/>
                </a:lnTo>
                <a:lnTo>
                  <a:pt x="299720" y="0"/>
                </a:lnTo>
                <a:close/>
                <a:moveTo>
                  <a:pt x="80518" y="0"/>
                </a:moveTo>
                <a:cubicBezTo>
                  <a:pt x="125603" y="0"/>
                  <a:pt x="161036" y="35433"/>
                  <a:pt x="161036" y="80518"/>
                </a:cubicBezTo>
                <a:cubicBezTo>
                  <a:pt x="161036" y="125603"/>
                  <a:pt x="125730" y="161163"/>
                  <a:pt x="80518" y="161163"/>
                </a:cubicBezTo>
                <a:cubicBezTo>
                  <a:pt x="35306" y="161163"/>
                  <a:pt x="0" y="125730"/>
                  <a:pt x="0" y="80518"/>
                </a:cubicBezTo>
                <a:cubicBezTo>
                  <a:pt x="0" y="35306"/>
                  <a:pt x="35433" y="0"/>
                  <a:pt x="80518" y="0"/>
                </a:cubicBezTo>
                <a:close/>
                <a:moveTo>
                  <a:pt x="679958" y="0"/>
                </a:moveTo>
                <a:lnTo>
                  <a:pt x="599440" y="161163"/>
                </a:lnTo>
                <a:lnTo>
                  <a:pt x="760476" y="161163"/>
                </a:lnTo>
                <a:lnTo>
                  <a:pt x="679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2154976" y="3259554"/>
            <a:ext cx="9848850" cy="62864"/>
          </a:xfrm>
          <a:custGeom>
            <a:rect b="b" l="l" r="r" t="t"/>
            <a:pathLst>
              <a:path extrusionOk="0" h="83820" w="13131800">
                <a:moveTo>
                  <a:pt x="13089889" y="83820"/>
                </a:moveTo>
                <a:lnTo>
                  <a:pt x="41910" y="83820"/>
                </a:lnTo>
                <a:cubicBezTo>
                  <a:pt x="19304" y="83820"/>
                  <a:pt x="0" y="64389"/>
                  <a:pt x="0" y="41910"/>
                </a:cubicBezTo>
                <a:cubicBezTo>
                  <a:pt x="0" y="19431"/>
                  <a:pt x="19304" y="0"/>
                  <a:pt x="41910" y="0"/>
                </a:cubicBezTo>
                <a:lnTo>
                  <a:pt x="13089889" y="0"/>
                </a:lnTo>
                <a:cubicBezTo>
                  <a:pt x="13112496" y="0"/>
                  <a:pt x="13131800" y="19304"/>
                  <a:pt x="13131800" y="41910"/>
                </a:cubicBezTo>
                <a:cubicBezTo>
                  <a:pt x="13128625" y="64516"/>
                  <a:pt x="13112496" y="83820"/>
                  <a:pt x="13089889" y="8382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38" name="Google Shape;338;p17"/>
          <p:cNvSpPr txBox="1"/>
          <p:nvPr/>
        </p:nvSpPr>
        <p:spPr>
          <a:xfrm>
            <a:off x="1034770" y="1754860"/>
            <a:ext cx="9419104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Manual do Curso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18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18"/>
          <p:cNvSpPr/>
          <p:nvPr/>
        </p:nvSpPr>
        <p:spPr>
          <a:xfrm>
            <a:off x="1048035" y="3114540"/>
            <a:ext cx="11219212" cy="355282"/>
          </a:xfrm>
          <a:custGeom>
            <a:rect b="b" l="l" r="r" t="t"/>
            <a:pathLst>
              <a:path extrusionOk="0" h="473710" w="14958949">
                <a:moveTo>
                  <a:pt x="0" y="473710"/>
                </a:moveTo>
                <a:lnTo>
                  <a:pt x="0" y="322199"/>
                </a:lnTo>
                <a:cubicBezTo>
                  <a:pt x="0" y="145034"/>
                  <a:pt x="145034" y="0"/>
                  <a:pt x="322199" y="0"/>
                </a:cubicBezTo>
                <a:lnTo>
                  <a:pt x="14636750" y="0"/>
                </a:lnTo>
                <a:cubicBezTo>
                  <a:pt x="14814042" y="0"/>
                  <a:pt x="14958949" y="145034"/>
                  <a:pt x="14958949" y="322199"/>
                </a:cubicBezTo>
                <a:lnTo>
                  <a:pt x="14958949" y="473710"/>
                </a:lnTo>
                <a:cubicBezTo>
                  <a:pt x="14958949" y="473710"/>
                  <a:pt x="0" y="473710"/>
                  <a:pt x="0" y="473710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8"/>
          <p:cNvSpPr/>
          <p:nvPr/>
        </p:nvSpPr>
        <p:spPr>
          <a:xfrm>
            <a:off x="1040785" y="3457740"/>
            <a:ext cx="11219212" cy="5788438"/>
          </a:xfrm>
          <a:custGeom>
            <a:rect b="b" l="l" r="r" t="t"/>
            <a:pathLst>
              <a:path extrusionOk="0" h="7717917" w="14958949">
                <a:moveTo>
                  <a:pt x="14636750" y="7717917"/>
                </a:moveTo>
                <a:lnTo>
                  <a:pt x="322199" y="7717917"/>
                </a:lnTo>
                <a:cubicBezTo>
                  <a:pt x="145034" y="7717917"/>
                  <a:pt x="0" y="7573010"/>
                  <a:pt x="0" y="7395718"/>
                </a:cubicBezTo>
                <a:lnTo>
                  <a:pt x="0" y="0"/>
                </a:lnTo>
                <a:lnTo>
                  <a:pt x="14958949" y="0"/>
                </a:lnTo>
                <a:lnTo>
                  <a:pt x="14958949" y="7395718"/>
                </a:lnTo>
                <a:cubicBezTo>
                  <a:pt x="14958949" y="7576186"/>
                  <a:pt x="14813914" y="7717917"/>
                  <a:pt x="14636750" y="77179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018" r="-100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8"/>
          <p:cNvSpPr/>
          <p:nvPr/>
        </p:nvSpPr>
        <p:spPr>
          <a:xfrm>
            <a:off x="1028700" y="3090371"/>
            <a:ext cx="11243420" cy="6167929"/>
          </a:xfrm>
          <a:custGeom>
            <a:rect b="b" l="l" r="r" t="t"/>
            <a:pathLst>
              <a:path extrusionOk="0" h="6167929" w="11243420">
                <a:moveTo>
                  <a:pt x="0" y="0"/>
                </a:moveTo>
                <a:lnTo>
                  <a:pt x="11243420" y="0"/>
                </a:lnTo>
                <a:lnTo>
                  <a:pt x="11243420" y="6167929"/>
                </a:lnTo>
                <a:lnTo>
                  <a:pt x="0" y="6167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"/>
          <p:cNvSpPr/>
          <p:nvPr/>
        </p:nvSpPr>
        <p:spPr>
          <a:xfrm>
            <a:off x="1313894" y="3230551"/>
            <a:ext cx="570357" cy="120872"/>
          </a:xfrm>
          <a:custGeom>
            <a:rect b="b" l="l" r="r" t="t"/>
            <a:pathLst>
              <a:path extrusionOk="0" h="161163" w="760476">
                <a:moveTo>
                  <a:pt x="299720" y="0"/>
                </a:moveTo>
                <a:lnTo>
                  <a:pt x="460883" y="0"/>
                </a:lnTo>
                <a:lnTo>
                  <a:pt x="460883" y="161163"/>
                </a:lnTo>
                <a:lnTo>
                  <a:pt x="299720" y="161163"/>
                </a:lnTo>
                <a:lnTo>
                  <a:pt x="299720" y="0"/>
                </a:lnTo>
                <a:close/>
                <a:moveTo>
                  <a:pt x="80518" y="0"/>
                </a:moveTo>
                <a:cubicBezTo>
                  <a:pt x="125603" y="0"/>
                  <a:pt x="161036" y="35433"/>
                  <a:pt x="161036" y="80518"/>
                </a:cubicBezTo>
                <a:cubicBezTo>
                  <a:pt x="161036" y="125603"/>
                  <a:pt x="125730" y="161163"/>
                  <a:pt x="80518" y="161163"/>
                </a:cubicBezTo>
                <a:cubicBezTo>
                  <a:pt x="35306" y="161163"/>
                  <a:pt x="0" y="125730"/>
                  <a:pt x="0" y="80518"/>
                </a:cubicBezTo>
                <a:cubicBezTo>
                  <a:pt x="0" y="35306"/>
                  <a:pt x="35433" y="0"/>
                  <a:pt x="80518" y="0"/>
                </a:cubicBezTo>
                <a:close/>
                <a:moveTo>
                  <a:pt x="679958" y="0"/>
                </a:moveTo>
                <a:lnTo>
                  <a:pt x="599440" y="161163"/>
                </a:lnTo>
                <a:lnTo>
                  <a:pt x="760476" y="161163"/>
                </a:lnTo>
                <a:lnTo>
                  <a:pt x="679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8"/>
          <p:cNvSpPr/>
          <p:nvPr/>
        </p:nvSpPr>
        <p:spPr>
          <a:xfrm>
            <a:off x="2154976" y="3259554"/>
            <a:ext cx="9848850" cy="62864"/>
          </a:xfrm>
          <a:custGeom>
            <a:rect b="b" l="l" r="r" t="t"/>
            <a:pathLst>
              <a:path extrusionOk="0" h="83820" w="13131800">
                <a:moveTo>
                  <a:pt x="13089889" y="83820"/>
                </a:moveTo>
                <a:lnTo>
                  <a:pt x="41910" y="83820"/>
                </a:lnTo>
                <a:cubicBezTo>
                  <a:pt x="19304" y="83820"/>
                  <a:pt x="0" y="64389"/>
                  <a:pt x="0" y="41910"/>
                </a:cubicBezTo>
                <a:cubicBezTo>
                  <a:pt x="0" y="19431"/>
                  <a:pt x="19304" y="0"/>
                  <a:pt x="41910" y="0"/>
                </a:cubicBezTo>
                <a:lnTo>
                  <a:pt x="13089889" y="0"/>
                </a:lnTo>
                <a:cubicBezTo>
                  <a:pt x="13112496" y="0"/>
                  <a:pt x="13131800" y="19304"/>
                  <a:pt x="13131800" y="41910"/>
                </a:cubicBezTo>
                <a:cubicBezTo>
                  <a:pt x="13128625" y="64516"/>
                  <a:pt x="13112496" y="83820"/>
                  <a:pt x="13089889" y="8382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8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51" name="Google Shape;351;p18"/>
          <p:cNvSpPr txBox="1"/>
          <p:nvPr/>
        </p:nvSpPr>
        <p:spPr>
          <a:xfrm>
            <a:off x="1034770" y="1754860"/>
            <a:ext cx="11951293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Objetos de Aprendizagem (Trilha)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9"/>
          <p:cNvGrpSpPr/>
          <p:nvPr/>
        </p:nvGrpSpPr>
        <p:grpSpPr>
          <a:xfrm>
            <a:off x="1009650" y="3899636"/>
            <a:ext cx="6782372" cy="5377720"/>
            <a:chOff x="0" y="0"/>
            <a:chExt cx="9043162" cy="7170293"/>
          </a:xfrm>
        </p:grpSpPr>
        <p:sp>
          <p:nvSpPr>
            <p:cNvPr id="357" name="Google Shape;357;p19"/>
            <p:cNvSpPr/>
            <p:nvPr/>
          </p:nvSpPr>
          <p:spPr>
            <a:xfrm>
              <a:off x="25400" y="25400"/>
              <a:ext cx="8992362" cy="7119493"/>
            </a:xfrm>
            <a:custGeom>
              <a:rect b="b" l="l" r="r" t="t"/>
              <a:pathLst>
                <a:path extrusionOk="0" h="7119493" w="8992362">
                  <a:moveTo>
                    <a:pt x="0" y="0"/>
                  </a:moveTo>
                  <a:lnTo>
                    <a:pt x="8992362" y="0"/>
                  </a:lnTo>
                  <a:lnTo>
                    <a:pt x="8992362" y="7119493"/>
                  </a:lnTo>
                  <a:lnTo>
                    <a:pt x="0" y="711949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4560" l="-280" r="-281" t="-34561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0" y="0"/>
              <a:ext cx="9043162" cy="7170293"/>
            </a:xfrm>
            <a:custGeom>
              <a:rect b="b" l="l" r="r" t="t"/>
              <a:pathLst>
                <a:path extrusionOk="0" h="7170293" w="9043162">
                  <a:moveTo>
                    <a:pt x="25400" y="0"/>
                  </a:moveTo>
                  <a:lnTo>
                    <a:pt x="9017762" y="0"/>
                  </a:lnTo>
                  <a:cubicBezTo>
                    <a:pt x="9031732" y="0"/>
                    <a:pt x="9043162" y="11430"/>
                    <a:pt x="9043162" y="25400"/>
                  </a:cubicBezTo>
                  <a:lnTo>
                    <a:pt x="9043162" y="7144893"/>
                  </a:lnTo>
                  <a:cubicBezTo>
                    <a:pt x="9043162" y="7158863"/>
                    <a:pt x="9031732" y="7170293"/>
                    <a:pt x="9017762" y="7170293"/>
                  </a:cubicBezTo>
                  <a:lnTo>
                    <a:pt x="25400" y="7170293"/>
                  </a:lnTo>
                  <a:cubicBezTo>
                    <a:pt x="11430" y="7170293"/>
                    <a:pt x="0" y="7158863"/>
                    <a:pt x="0" y="71448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144893"/>
                  </a:lnTo>
                  <a:lnTo>
                    <a:pt x="25400" y="7144893"/>
                  </a:lnTo>
                  <a:lnTo>
                    <a:pt x="25400" y="7119493"/>
                  </a:lnTo>
                  <a:lnTo>
                    <a:pt x="9017762" y="7119493"/>
                  </a:lnTo>
                  <a:lnTo>
                    <a:pt x="9017762" y="7144893"/>
                  </a:lnTo>
                  <a:lnTo>
                    <a:pt x="8992362" y="7144893"/>
                  </a:lnTo>
                  <a:lnTo>
                    <a:pt x="8992362" y="25400"/>
                  </a:lnTo>
                  <a:lnTo>
                    <a:pt x="9017762" y="25400"/>
                  </a:lnTo>
                  <a:lnTo>
                    <a:pt x="901776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19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19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19"/>
          <p:cNvSpPr txBox="1"/>
          <p:nvPr/>
        </p:nvSpPr>
        <p:spPr>
          <a:xfrm>
            <a:off x="8200103" y="3470869"/>
            <a:ext cx="6063329" cy="351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Ronaldo Barbosa</a:t>
            </a:r>
            <a:endParaRPr/>
          </a:p>
        </p:txBody>
      </p:sp>
      <p:sp>
        <p:nvSpPr>
          <p:cNvPr id="362" name="Google Shape;362;p19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63" name="Google Shape;363;p19"/>
          <p:cNvSpPr txBox="1"/>
          <p:nvPr/>
        </p:nvSpPr>
        <p:spPr>
          <a:xfrm>
            <a:off x="1047750" y="1149603"/>
            <a:ext cx="15236171" cy="204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Objetos de Aprendizagem</a:t>
            </a:r>
            <a:endParaRPr/>
          </a:p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Participação Especial dos Professores</a:t>
            </a:r>
            <a:endParaRPr/>
          </a:p>
        </p:txBody>
      </p:sp>
      <p:sp>
        <p:nvSpPr>
          <p:cNvPr id="364" name="Google Shape;364;p19"/>
          <p:cNvSpPr txBox="1"/>
          <p:nvPr/>
        </p:nvSpPr>
        <p:spPr>
          <a:xfrm>
            <a:off x="8300144" y="4395387"/>
            <a:ext cx="8978100" cy="5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</a:t>
            </a:r>
            <a:r>
              <a:rPr b="1"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Engenheiro de Computação</a:t>
            </a: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mestrado e doutorado em Ciências, todos pela Unicamp. Professor associado ao Instituto de Geociências da Unicamp. 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do Ibmec-SP e da Faculdade Belas Artes. Pesquisador na área de educação e tecnologia, com foco em metodologias de ensino e EAD. 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Registros profissionais de engenheiro: 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 – 5060757388 e jornalista MTB – 45196.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Currículo Lattes:</a:t>
            </a: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1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http://lattes.cnpq.br/5415273301691472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LinkedIn:</a:t>
            </a: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1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https://www.linkedin.com/in/ronaldo-barbosa/</a:t>
            </a:r>
            <a:r>
              <a:rPr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 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Artigos sobre tecnologia educacional e cultura digital</a:t>
            </a:r>
            <a:endParaRPr sz="1500"/>
          </a:p>
          <a:p>
            <a:pPr indent="0" lvl="0" marL="0" marR="0" rtl="0" algn="l">
              <a:lnSpc>
                <a:spcPct val="1163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572632" y="894474"/>
            <a:ext cx="1693766" cy="29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ROTEIRO</a:t>
            </a:r>
            <a:endParaRPr/>
          </a:p>
        </p:txBody>
      </p:sp>
      <p:cxnSp>
        <p:nvCxnSpPr>
          <p:cNvPr id="104" name="Google Shape;104;p2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"/>
          <p:cNvSpPr/>
          <p:nvPr/>
        </p:nvSpPr>
        <p:spPr>
          <a:xfrm>
            <a:off x="9433172" y="912525"/>
            <a:ext cx="10791114" cy="8345775"/>
          </a:xfrm>
          <a:custGeom>
            <a:rect b="b" l="l" r="r" t="t"/>
            <a:pathLst>
              <a:path extrusionOk="0" h="8345775" w="10791114">
                <a:moveTo>
                  <a:pt x="0" y="0"/>
                </a:moveTo>
                <a:lnTo>
                  <a:pt x="10791114" y="0"/>
                </a:lnTo>
                <a:lnTo>
                  <a:pt x="10791114" y="8345775"/>
                </a:lnTo>
                <a:lnTo>
                  <a:pt x="0" y="8345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374861" y="2752090"/>
            <a:ext cx="7016775" cy="650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Boas-vindas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Instituição Realizadora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Projeto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do Professor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Temas Abordados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dos Alunos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 de Prática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 e Tutoria</a:t>
            </a:r>
            <a:endParaRPr/>
          </a:p>
          <a:p>
            <a:pPr indent="0" lvl="0" marL="0" marR="0" rtl="0" algn="l">
              <a:lnSpc>
                <a:spcPct val="186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serão capazes de fazer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038225" y="3076945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038225" y="3647761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038225" y="4218576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038225" y="4789392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038225" y="5360208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038225" y="5931024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038225" y="6501840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1038225" y="7072655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038225" y="7643471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038225" y="8214287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 rot="567872">
            <a:off x="11100692" y="2877701"/>
            <a:ext cx="5373052" cy="5373053"/>
          </a:xfrm>
          <a:custGeom>
            <a:rect b="b" l="l" r="r" t="t"/>
            <a:pathLst>
              <a:path extrusionOk="0" h="7164070" w="7164070">
                <a:moveTo>
                  <a:pt x="0" y="0"/>
                </a:moveTo>
                <a:lnTo>
                  <a:pt x="7164070" y="0"/>
                </a:lnTo>
                <a:lnTo>
                  <a:pt x="7164070" y="7164070"/>
                </a:lnTo>
                <a:lnTo>
                  <a:pt x="0" y="7164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34770" y="1752186"/>
            <a:ext cx="11910089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Roteiro da Aula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1038225" y="8785103"/>
            <a:ext cx="183267" cy="339979"/>
          </a:xfrm>
          <a:custGeom>
            <a:rect b="b" l="l" r="r" t="t"/>
            <a:pathLst>
              <a:path extrusionOk="0" h="339979" w="183267">
                <a:moveTo>
                  <a:pt x="0" y="0"/>
                </a:moveTo>
                <a:lnTo>
                  <a:pt x="183267" y="0"/>
                </a:lnTo>
                <a:lnTo>
                  <a:pt x="183267" y="339979"/>
                </a:lnTo>
                <a:lnTo>
                  <a:pt x="0" y="339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0"/>
          <p:cNvGrpSpPr/>
          <p:nvPr/>
        </p:nvGrpSpPr>
        <p:grpSpPr>
          <a:xfrm>
            <a:off x="468321" y="3930302"/>
            <a:ext cx="6782372" cy="5377720"/>
            <a:chOff x="0" y="0"/>
            <a:chExt cx="9043162" cy="7170293"/>
          </a:xfrm>
        </p:grpSpPr>
        <p:sp>
          <p:nvSpPr>
            <p:cNvPr id="370" name="Google Shape;370;p20"/>
            <p:cNvSpPr/>
            <p:nvPr/>
          </p:nvSpPr>
          <p:spPr>
            <a:xfrm>
              <a:off x="25400" y="25400"/>
              <a:ext cx="8992362" cy="7119493"/>
            </a:xfrm>
            <a:custGeom>
              <a:rect b="b" l="l" r="r" t="t"/>
              <a:pathLst>
                <a:path extrusionOk="0" h="7119493" w="8992362">
                  <a:moveTo>
                    <a:pt x="0" y="0"/>
                  </a:moveTo>
                  <a:lnTo>
                    <a:pt x="8992362" y="0"/>
                  </a:lnTo>
                  <a:lnTo>
                    <a:pt x="8992362" y="7119493"/>
                  </a:lnTo>
                  <a:lnTo>
                    <a:pt x="0" y="711949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2347" l="-280" r="-281" t="-3234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0" y="0"/>
              <a:ext cx="9043162" cy="7170293"/>
            </a:xfrm>
            <a:custGeom>
              <a:rect b="b" l="l" r="r" t="t"/>
              <a:pathLst>
                <a:path extrusionOk="0" h="7170293" w="9043162">
                  <a:moveTo>
                    <a:pt x="25400" y="0"/>
                  </a:moveTo>
                  <a:lnTo>
                    <a:pt x="9017762" y="0"/>
                  </a:lnTo>
                  <a:cubicBezTo>
                    <a:pt x="9031732" y="0"/>
                    <a:pt x="9043162" y="11430"/>
                    <a:pt x="9043162" y="25400"/>
                  </a:cubicBezTo>
                  <a:lnTo>
                    <a:pt x="9043162" y="7144893"/>
                  </a:lnTo>
                  <a:cubicBezTo>
                    <a:pt x="9043162" y="7158863"/>
                    <a:pt x="9031732" y="7170293"/>
                    <a:pt x="9017762" y="7170293"/>
                  </a:cubicBezTo>
                  <a:lnTo>
                    <a:pt x="25400" y="7170293"/>
                  </a:lnTo>
                  <a:cubicBezTo>
                    <a:pt x="11430" y="7170293"/>
                    <a:pt x="0" y="7158863"/>
                    <a:pt x="0" y="71448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144893"/>
                  </a:lnTo>
                  <a:lnTo>
                    <a:pt x="25400" y="7144893"/>
                  </a:lnTo>
                  <a:lnTo>
                    <a:pt x="25400" y="7119493"/>
                  </a:lnTo>
                  <a:lnTo>
                    <a:pt x="9017762" y="7119493"/>
                  </a:lnTo>
                  <a:lnTo>
                    <a:pt x="9017762" y="7144893"/>
                  </a:lnTo>
                  <a:lnTo>
                    <a:pt x="8992362" y="7144893"/>
                  </a:lnTo>
                  <a:lnTo>
                    <a:pt x="8992362" y="25400"/>
                  </a:lnTo>
                  <a:lnTo>
                    <a:pt x="9017762" y="25400"/>
                  </a:lnTo>
                  <a:lnTo>
                    <a:pt x="901776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0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20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20"/>
          <p:cNvSpPr txBox="1"/>
          <p:nvPr/>
        </p:nvSpPr>
        <p:spPr>
          <a:xfrm>
            <a:off x="7511845" y="3385890"/>
            <a:ext cx="5746805" cy="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Prof.ª Lucy Tabuti </a:t>
            </a:r>
            <a:endParaRPr/>
          </a:p>
        </p:txBody>
      </p:sp>
      <p:sp>
        <p:nvSpPr>
          <p:cNvPr id="375" name="Google Shape;375;p20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76" name="Google Shape;376;p20"/>
          <p:cNvSpPr txBox="1"/>
          <p:nvPr/>
        </p:nvSpPr>
        <p:spPr>
          <a:xfrm>
            <a:off x="1069873" y="1128017"/>
            <a:ext cx="14034349" cy="204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Objetos de Aprendizagem</a:t>
            </a:r>
            <a:endParaRPr/>
          </a:p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Participação Especial dos Professores</a:t>
            </a:r>
            <a:endParaRPr/>
          </a:p>
        </p:txBody>
      </p:sp>
      <p:sp>
        <p:nvSpPr>
          <p:cNvPr id="377" name="Google Shape;377;p20"/>
          <p:cNvSpPr txBox="1"/>
          <p:nvPr/>
        </p:nvSpPr>
        <p:spPr>
          <a:xfrm>
            <a:off x="8355982" y="3911212"/>
            <a:ext cx="7848326" cy="5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pesquisadora e docente na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FECAP 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PUC-SP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mentora e consultora de negócios criativos e inovadores pela Memind Consultoria e Tecnologia, com projetos de tecnologias de automação, Internet das Coisas para a Indústria (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IIoT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Inteligência Artificial (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reeducação da mente e inteligência social.</a:t>
            </a:r>
            <a:endParaRPr/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dirigente do Instituto Criativo, uma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ONG 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atua com projetos de educação disruptiva, maker, imersiva, experiencial e com inteligência emocional.</a:t>
            </a:r>
            <a:endParaRPr/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Palestrante 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temas de Liderança Disruptiva e consultora de projetos na mesma área para empresas.</a:t>
            </a:r>
            <a:endParaRPr/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Possui formação acadêmica de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doutorado 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Engenharia Elétrica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pela </a:t>
            </a:r>
            <a:r>
              <a:rPr lang="en-US" sz="1884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POLI-USP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 uma tese que abordou o desenvolvimento de soft skills em estudantes de tecnologia, mestrado em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Ciência da Computação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IME-USP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MBA em Educação,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Hipnoterapia e Neurociência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 Educação, graduação em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Matemática 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b="1"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IME-USP</a:t>
            </a:r>
            <a:r>
              <a:rPr lang="en-US" sz="188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curso técnico em Administração de Empresas.</a:t>
            </a:r>
            <a:endParaRPr/>
          </a:p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21"/>
          <p:cNvGrpSpPr/>
          <p:nvPr/>
        </p:nvGrpSpPr>
        <p:grpSpPr>
          <a:xfrm>
            <a:off x="1009650" y="3899636"/>
            <a:ext cx="6782372" cy="5377720"/>
            <a:chOff x="0" y="0"/>
            <a:chExt cx="9043162" cy="7170293"/>
          </a:xfrm>
        </p:grpSpPr>
        <p:sp>
          <p:nvSpPr>
            <p:cNvPr id="383" name="Google Shape;383;p21"/>
            <p:cNvSpPr/>
            <p:nvPr/>
          </p:nvSpPr>
          <p:spPr>
            <a:xfrm>
              <a:off x="25400" y="25400"/>
              <a:ext cx="8992362" cy="7119493"/>
            </a:xfrm>
            <a:custGeom>
              <a:rect b="b" l="l" r="r" t="t"/>
              <a:pathLst>
                <a:path extrusionOk="0" h="7119493" w="8992362">
                  <a:moveTo>
                    <a:pt x="0" y="0"/>
                  </a:moveTo>
                  <a:lnTo>
                    <a:pt x="8992362" y="0"/>
                  </a:lnTo>
                  <a:lnTo>
                    <a:pt x="8992362" y="7119493"/>
                  </a:lnTo>
                  <a:lnTo>
                    <a:pt x="0" y="7119493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55" l="-6078" r="-6076" t="-35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0" y="0"/>
              <a:ext cx="9043162" cy="7170293"/>
            </a:xfrm>
            <a:custGeom>
              <a:rect b="b" l="l" r="r" t="t"/>
              <a:pathLst>
                <a:path extrusionOk="0" h="7170293" w="9043162">
                  <a:moveTo>
                    <a:pt x="25400" y="0"/>
                  </a:moveTo>
                  <a:lnTo>
                    <a:pt x="9017762" y="0"/>
                  </a:lnTo>
                  <a:cubicBezTo>
                    <a:pt x="9031732" y="0"/>
                    <a:pt x="9043162" y="11430"/>
                    <a:pt x="9043162" y="25400"/>
                  </a:cubicBezTo>
                  <a:lnTo>
                    <a:pt x="9043162" y="7144893"/>
                  </a:lnTo>
                  <a:cubicBezTo>
                    <a:pt x="9043162" y="7158863"/>
                    <a:pt x="9031732" y="7170293"/>
                    <a:pt x="9017762" y="7170293"/>
                  </a:cubicBezTo>
                  <a:lnTo>
                    <a:pt x="25400" y="7170293"/>
                  </a:lnTo>
                  <a:cubicBezTo>
                    <a:pt x="11430" y="7170293"/>
                    <a:pt x="0" y="7158863"/>
                    <a:pt x="0" y="7144893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7144893"/>
                  </a:lnTo>
                  <a:lnTo>
                    <a:pt x="25400" y="7144893"/>
                  </a:lnTo>
                  <a:lnTo>
                    <a:pt x="25400" y="7119493"/>
                  </a:lnTo>
                  <a:lnTo>
                    <a:pt x="9017762" y="7119493"/>
                  </a:lnTo>
                  <a:lnTo>
                    <a:pt x="9017762" y="7144893"/>
                  </a:lnTo>
                  <a:lnTo>
                    <a:pt x="8992362" y="7144893"/>
                  </a:lnTo>
                  <a:lnTo>
                    <a:pt x="8992362" y="25400"/>
                  </a:lnTo>
                  <a:lnTo>
                    <a:pt x="9017762" y="25400"/>
                  </a:lnTo>
                  <a:lnTo>
                    <a:pt x="9017762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E306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21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21"/>
          <p:cNvCxnSpPr/>
          <p:nvPr/>
        </p:nvCxnSpPr>
        <p:spPr>
          <a:xfrm rot="13012">
            <a:off x="7212535" y="1047661"/>
            <a:ext cx="1006585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21"/>
          <p:cNvSpPr txBox="1"/>
          <p:nvPr/>
        </p:nvSpPr>
        <p:spPr>
          <a:xfrm>
            <a:off x="8382000" y="3705376"/>
            <a:ext cx="5746805" cy="351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Fabio Xavier</a:t>
            </a:r>
            <a:endParaRPr/>
          </a:p>
        </p:txBody>
      </p:sp>
      <p:sp>
        <p:nvSpPr>
          <p:cNvPr id="388" name="Google Shape;388;p21"/>
          <p:cNvSpPr txBox="1"/>
          <p:nvPr/>
        </p:nvSpPr>
        <p:spPr>
          <a:xfrm>
            <a:off x="1572632" y="894474"/>
            <a:ext cx="5247462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 (AVA)</a:t>
            </a: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1047750" y="1232178"/>
            <a:ext cx="13905582" cy="204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Objetos de Aprendizagem</a:t>
            </a:r>
            <a:endParaRPr/>
          </a:p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Participação Especial dos Professores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8382000" y="4342900"/>
            <a:ext cx="9540000" cy="6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CIO do Tribunal de Contas do Estado de São Paulo (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TCESP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liderando a transformação digital com foco em 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inteligência artificial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proteção de dados e modernização institucional.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Possui mestrado pela 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USP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MBA 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pelo 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IBMEC 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especialização no Japão pela JICA.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autor de obras de referência sobre tecnologia e 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LGPD 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setor público, incluindo o premiado livro "</a:t>
            </a:r>
            <a:r>
              <a:rPr b="1"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CIO 5.0</a:t>
            </a: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".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Reconhecido nacionalmente, foi eleito Executivo de TI do Ano e está entre os Top 10 em Inteligência Artificial.</a:t>
            </a:r>
            <a:endParaRPr sz="1500"/>
          </a:p>
          <a:p>
            <a:pPr indent="0" lvl="0" marL="0" marR="0" rtl="0" algn="l">
              <a:lnSpc>
                <a:spcPct val="997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Atua também como professor, conselheiro e colunista em veículos como o MIT Technology Review Brasil.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Lattes: http://lattes.cnpq.br/3394819461303851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LinkedIn: https://www.linkedin.com/in/fabiocorreaxavier</a:t>
            </a:r>
            <a:endParaRPr sz="1500"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2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2"/>
          <p:cNvSpPr/>
          <p:nvPr/>
        </p:nvSpPr>
        <p:spPr>
          <a:xfrm>
            <a:off x="7380667" y="3578579"/>
            <a:ext cx="3526666" cy="3526666"/>
          </a:xfrm>
          <a:custGeom>
            <a:rect b="b" l="l" r="r" t="t"/>
            <a:pathLst>
              <a:path extrusionOk="0" h="3526666" w="3526666">
                <a:moveTo>
                  <a:pt x="0" y="0"/>
                </a:moveTo>
                <a:lnTo>
                  <a:pt x="3526666" y="0"/>
                </a:lnTo>
                <a:lnTo>
                  <a:pt x="3526666" y="3526666"/>
                </a:lnTo>
                <a:lnTo>
                  <a:pt x="0" y="3526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1572632" y="894474"/>
            <a:ext cx="2010290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6801828" y="2301200"/>
            <a:ext cx="654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VISUAL CODE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3582922" y="8210145"/>
            <a:ext cx="11704737" cy="8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Visual Studio Code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23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7" name="Google Shape;407;p23"/>
          <p:cNvSpPr txBox="1"/>
          <p:nvPr/>
        </p:nvSpPr>
        <p:spPr>
          <a:xfrm>
            <a:off x="1572632" y="894474"/>
            <a:ext cx="2010290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408" name="Google Shape;408;p23"/>
          <p:cNvSpPr txBox="1"/>
          <p:nvPr/>
        </p:nvSpPr>
        <p:spPr>
          <a:xfrm>
            <a:off x="1044033" y="1466850"/>
            <a:ext cx="9419104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409" name="Google Shape;409;p23"/>
          <p:cNvSpPr txBox="1"/>
          <p:nvPr/>
        </p:nvSpPr>
        <p:spPr>
          <a:xfrm>
            <a:off x="3907764" y="3401503"/>
            <a:ext cx="10472471" cy="5025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6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b="0" i="0" lang="en-US" sz="33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Visual Studio Code (</a:t>
            </a:r>
            <a:r>
              <a:rPr b="1" i="0" lang="en-US" sz="33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 Code</a:t>
            </a:r>
            <a:r>
              <a:rPr b="0" i="0" lang="en-US" sz="33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é um editor de código gratuito da Microsoft, usado para programar em várias linguagens. </a:t>
            </a:r>
            <a:endParaRPr/>
          </a:p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6097" lvl="1" marL="732196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b="0" i="0" lang="en-US" sz="33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 é leve, rápido, personalizável e permite instalar extensões para adicionar recursos, como suporte a novas linguagens, temas, depuração e integração com Git. É uma ferramenta muito popular entre desenvolvedores por ser flexível e fácil de usar.</a:t>
            </a:r>
            <a:endParaRPr/>
          </a:p>
        </p:txBody>
      </p:sp>
      <p:sp>
        <p:nvSpPr>
          <p:cNvPr id="410" name="Google Shape;410;p23"/>
          <p:cNvSpPr/>
          <p:nvPr/>
        </p:nvSpPr>
        <p:spPr>
          <a:xfrm>
            <a:off x="16414547" y="1562100"/>
            <a:ext cx="844753" cy="844753"/>
          </a:xfrm>
          <a:custGeom>
            <a:rect b="b" l="l" r="r" t="t"/>
            <a:pathLst>
              <a:path extrusionOk="0" h="844753" w="844753">
                <a:moveTo>
                  <a:pt x="0" y="0"/>
                </a:moveTo>
                <a:lnTo>
                  <a:pt x="844753" y="0"/>
                </a:lnTo>
                <a:lnTo>
                  <a:pt x="844753" y="844753"/>
                </a:lnTo>
                <a:lnTo>
                  <a:pt x="0" y="844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24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24"/>
          <p:cNvSpPr/>
          <p:nvPr/>
        </p:nvSpPr>
        <p:spPr>
          <a:xfrm>
            <a:off x="16414547" y="1562100"/>
            <a:ext cx="844753" cy="844753"/>
          </a:xfrm>
          <a:custGeom>
            <a:rect b="b" l="l" r="r" t="t"/>
            <a:pathLst>
              <a:path extrusionOk="0" h="844753" w="844753">
                <a:moveTo>
                  <a:pt x="0" y="0"/>
                </a:moveTo>
                <a:lnTo>
                  <a:pt x="844753" y="0"/>
                </a:lnTo>
                <a:lnTo>
                  <a:pt x="844753" y="844753"/>
                </a:lnTo>
                <a:lnTo>
                  <a:pt x="0" y="844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5113288" y="5073908"/>
            <a:ext cx="11301259" cy="4605263"/>
          </a:xfrm>
          <a:custGeom>
            <a:rect b="b" l="l" r="r" t="t"/>
            <a:pathLst>
              <a:path extrusionOk="0" h="4605263" w="11301259">
                <a:moveTo>
                  <a:pt x="0" y="0"/>
                </a:moveTo>
                <a:lnTo>
                  <a:pt x="11301259" y="0"/>
                </a:lnTo>
                <a:lnTo>
                  <a:pt x="11301259" y="4605263"/>
                </a:lnTo>
                <a:lnTo>
                  <a:pt x="0" y="46052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4"/>
          <p:cNvSpPr/>
          <p:nvPr/>
        </p:nvSpPr>
        <p:spPr>
          <a:xfrm rot="7186726">
            <a:off x="8399008" y="4431495"/>
            <a:ext cx="2871158" cy="3392801"/>
          </a:xfrm>
          <a:custGeom>
            <a:rect b="b" l="l" r="r" t="t"/>
            <a:pathLst>
              <a:path extrusionOk="0" h="3392801" w="2871158">
                <a:moveTo>
                  <a:pt x="2871157" y="3392801"/>
                </a:moveTo>
                <a:lnTo>
                  <a:pt x="0" y="3392801"/>
                </a:lnTo>
                <a:lnTo>
                  <a:pt x="0" y="0"/>
                </a:lnTo>
                <a:lnTo>
                  <a:pt x="2871157" y="0"/>
                </a:lnTo>
                <a:lnTo>
                  <a:pt x="2871157" y="339280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4"/>
          <p:cNvSpPr txBox="1"/>
          <p:nvPr/>
        </p:nvSpPr>
        <p:spPr>
          <a:xfrm>
            <a:off x="1572632" y="894474"/>
            <a:ext cx="2010290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 CODE</a:t>
            </a:r>
            <a:endParaRPr/>
          </a:p>
        </p:txBody>
      </p:sp>
      <p:sp>
        <p:nvSpPr>
          <p:cNvPr id="421" name="Google Shape;421;p24"/>
          <p:cNvSpPr txBox="1"/>
          <p:nvPr/>
        </p:nvSpPr>
        <p:spPr>
          <a:xfrm>
            <a:off x="1044033" y="1524000"/>
            <a:ext cx="9419104" cy="882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/>
          </a:p>
        </p:txBody>
      </p:sp>
      <p:sp>
        <p:nvSpPr>
          <p:cNvPr id="422" name="Google Shape;422;p24"/>
          <p:cNvSpPr txBox="1"/>
          <p:nvPr/>
        </p:nvSpPr>
        <p:spPr>
          <a:xfrm>
            <a:off x="1028700" y="3290957"/>
            <a:ext cx="8647658" cy="1458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674" lvl="1" marL="515351" marR="0" rtl="0" algn="l">
              <a:lnSpc>
                <a:spcPct val="116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6"/>
              <a:buFont typeface="Arial"/>
              <a:buAutoNum type="arabicPeriod"/>
            </a:pPr>
            <a:r>
              <a:rPr b="0" i="0" lang="en-US" sz="23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b="0" i="0" lang="en-US" sz="2386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  </a:t>
            </a:r>
            <a:r>
              <a:rPr b="0" i="0" lang="en-US" sz="23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674" lvl="1" marL="515351" marR="0" rtl="0" algn="l">
              <a:lnSpc>
                <a:spcPct val="1164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6"/>
              <a:buFont typeface="Arial"/>
              <a:buAutoNum type="arabicPeriod"/>
            </a:pPr>
            <a:r>
              <a:rPr b="0" i="0" lang="en-US" sz="23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</a:t>
            </a:r>
            <a:r>
              <a:rPr b="0" i="0" lang="en-US" sz="2386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Download for Windows</a:t>
            </a:r>
            <a:r>
              <a:rPr b="0" i="0" lang="en-US" sz="23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(ou selecione seu sistema).</a:t>
            </a:r>
            <a:endParaRPr/>
          </a:p>
          <a:p>
            <a:pPr indent="-257674" lvl="1" marL="515351" marR="0" rtl="0" algn="l">
              <a:lnSpc>
                <a:spcPct val="116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6"/>
              <a:buFont typeface="Arial"/>
              <a:buAutoNum type="arabicPeriod"/>
            </a:pPr>
            <a:r>
              <a:rPr b="0" i="0" lang="en-US" sz="23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baixar clica 2x no executável para instalar</a:t>
            </a:r>
            <a:endParaRPr/>
          </a:p>
          <a:p>
            <a:pPr indent="-106163" lvl="1" marL="515351" marR="0" rtl="0" algn="l">
              <a:lnSpc>
                <a:spcPct val="116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6"/>
              <a:buFont typeface="Calibri"/>
              <a:buNone/>
            </a:pPr>
            <a:r>
              <a:t/>
            </a:r>
            <a:endParaRPr b="0" i="0" sz="238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4"/>
          <p:cNvSpPr txBox="1"/>
          <p:nvPr/>
        </p:nvSpPr>
        <p:spPr>
          <a:xfrm>
            <a:off x="1028700" y="2566725"/>
            <a:ext cx="5322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VS Code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3019ff159_0_13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g363019ff159_0_13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g363019ff159_0_13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431" name="Google Shape;431;g363019ff159_0_137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/>
          </a:p>
        </p:txBody>
      </p:sp>
      <p:sp>
        <p:nvSpPr>
          <p:cNvPr id="432" name="Google Shape;432;g363019ff159_0_137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JAVA</a:t>
            </a:r>
            <a:endParaRPr/>
          </a:p>
        </p:txBody>
      </p:sp>
      <p:sp>
        <p:nvSpPr>
          <p:cNvPr id="433" name="Google Shape;433;g363019ff159_0_137"/>
          <p:cNvSpPr/>
          <p:nvPr/>
        </p:nvSpPr>
        <p:spPr>
          <a:xfrm>
            <a:off x="7380113" y="3211800"/>
            <a:ext cx="3527768" cy="3863390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3019ff159_0_24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g363019ff159_0_245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363019ff159_0_245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441" name="Google Shape;441;g363019ff159_0_245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442" name="Google Shape;442;g363019ff159_0_245"/>
          <p:cNvSpPr txBox="1"/>
          <p:nvPr/>
        </p:nvSpPr>
        <p:spPr>
          <a:xfrm>
            <a:off x="3907764" y="3401503"/>
            <a:ext cx="10472400" cy="5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Java é uma linguagem de programação amplamente usada para criar sistemas, aplicações web, mobile e desktop.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Ela é conhecida por ser portável, ou seja, um código Java pode rodar em qualquer sistema que tenha a Java Virtual Machine (JVM) instalada. É uma das linguagens mais usadas no mundo por sua robustez, segurança e desempenho.</a:t>
            </a:r>
            <a:endParaRPr sz="3391"/>
          </a:p>
        </p:txBody>
      </p:sp>
      <p:sp>
        <p:nvSpPr>
          <p:cNvPr id="443" name="Google Shape;443;g363019ff159_0_245"/>
          <p:cNvSpPr/>
          <p:nvPr/>
        </p:nvSpPr>
        <p:spPr>
          <a:xfrm>
            <a:off x="16224005" y="1297041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25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25"/>
          <p:cNvSpPr/>
          <p:nvPr/>
        </p:nvSpPr>
        <p:spPr>
          <a:xfrm>
            <a:off x="16224005" y="1297041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5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JAVA</a:t>
            </a:r>
            <a:endParaRPr/>
          </a:p>
        </p:txBody>
      </p:sp>
      <p:sp>
        <p:nvSpPr>
          <p:cNvPr id="452" name="Google Shape;452;p25"/>
          <p:cNvSpPr txBox="1"/>
          <p:nvPr/>
        </p:nvSpPr>
        <p:spPr>
          <a:xfrm>
            <a:off x="1044033" y="1524000"/>
            <a:ext cx="9419104" cy="882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/>
          </a:p>
        </p:txBody>
      </p:sp>
      <p:sp>
        <p:nvSpPr>
          <p:cNvPr id="453" name="Google Shape;453;p25"/>
          <p:cNvSpPr txBox="1"/>
          <p:nvPr/>
        </p:nvSpPr>
        <p:spPr>
          <a:xfrm>
            <a:off x="1047750" y="2566725"/>
            <a:ext cx="3567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JDK</a:t>
            </a:r>
            <a:endParaRPr/>
          </a:p>
        </p:txBody>
      </p:sp>
      <p:sp>
        <p:nvSpPr>
          <p:cNvPr id="454" name="Google Shape;454;p25"/>
          <p:cNvSpPr txBox="1"/>
          <p:nvPr/>
        </p:nvSpPr>
        <p:spPr>
          <a:xfrm>
            <a:off x="903986" y="4366489"/>
            <a:ext cx="76545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https://www.oracle.com/java/technologies/javase-downloads.html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Baixe o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JDK 21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(ou versão LTS atual).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Vai baixar o arquivo instalável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jdk-21_windows-x64_bin.exe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Baixe o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JDK 21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(ou versão LTS atual).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no arquivo 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jdk-21_windows-x64_bin.exe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2x para iniciar a instalação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next 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até começar a instalação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Depois da instalação clica em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Concluído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8947428" y="6597637"/>
            <a:ext cx="3627492" cy="2753663"/>
          </a:xfrm>
          <a:custGeom>
            <a:rect b="b" l="l" r="r" t="t"/>
            <a:pathLst>
              <a:path extrusionOk="0" h="2753663" w="3627492">
                <a:moveTo>
                  <a:pt x="0" y="0"/>
                </a:moveTo>
                <a:lnTo>
                  <a:pt x="3627491" y="0"/>
                </a:lnTo>
                <a:lnTo>
                  <a:pt x="3627491" y="2753663"/>
                </a:lnTo>
                <a:lnTo>
                  <a:pt x="0" y="2753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5"/>
          <p:cNvSpPr/>
          <p:nvPr/>
        </p:nvSpPr>
        <p:spPr>
          <a:xfrm>
            <a:off x="11075740" y="9114735"/>
            <a:ext cx="860235" cy="236565"/>
          </a:xfrm>
          <a:custGeom>
            <a:rect b="b" l="l" r="r" t="t"/>
            <a:pathLst>
              <a:path extrusionOk="0" h="236565" w="860235">
                <a:moveTo>
                  <a:pt x="0" y="0"/>
                </a:moveTo>
                <a:lnTo>
                  <a:pt x="860235" y="0"/>
                </a:lnTo>
                <a:lnTo>
                  <a:pt x="860235" y="236565"/>
                </a:lnTo>
                <a:lnTo>
                  <a:pt x="0" y="236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13278176" y="6597619"/>
            <a:ext cx="3823486" cy="2924356"/>
          </a:xfrm>
          <a:custGeom>
            <a:rect b="b" l="l" r="r" t="t"/>
            <a:pathLst>
              <a:path extrusionOk="0" h="2924356" w="3823486">
                <a:moveTo>
                  <a:pt x="0" y="0"/>
                </a:moveTo>
                <a:lnTo>
                  <a:pt x="3823486" y="0"/>
                </a:lnTo>
                <a:lnTo>
                  <a:pt x="3823486" y="2924356"/>
                </a:lnTo>
                <a:lnTo>
                  <a:pt x="0" y="2924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5"/>
          <p:cNvSpPr txBox="1"/>
          <p:nvPr/>
        </p:nvSpPr>
        <p:spPr>
          <a:xfrm>
            <a:off x="918028" y="3837500"/>
            <a:ext cx="2998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JDK</a:t>
            </a:r>
            <a:endParaRPr/>
          </a:p>
        </p:txBody>
      </p:sp>
      <p:sp>
        <p:nvSpPr>
          <p:cNvPr id="459" name="Google Shape;459;p25"/>
          <p:cNvSpPr/>
          <p:nvPr/>
        </p:nvSpPr>
        <p:spPr>
          <a:xfrm flipH="1" rot="9661267">
            <a:off x="6411019" y="5999350"/>
            <a:ext cx="1976047" cy="2335063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/>
          <p:nvPr/>
        </p:nvSpPr>
        <p:spPr>
          <a:xfrm>
            <a:off x="12585075" y="8791353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12585075" y="7708603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7" name="Google Shape;467;p26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6"/>
          <p:cNvSpPr/>
          <p:nvPr/>
        </p:nvSpPr>
        <p:spPr>
          <a:xfrm>
            <a:off x="16224005" y="1297041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1572632" y="894474"/>
            <a:ext cx="201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"/>
          <p:cNvSpPr txBox="1"/>
          <p:nvPr/>
        </p:nvSpPr>
        <p:spPr>
          <a:xfrm>
            <a:off x="8358199" y="1246163"/>
            <a:ext cx="742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Configurar as Variáveis de Ambiente do Java (JAVA_HOME e Path)</a:t>
            </a:r>
            <a:endParaRPr sz="1600"/>
          </a:p>
        </p:txBody>
      </p:sp>
      <p:sp>
        <p:nvSpPr>
          <p:cNvPr id="471" name="Google Shape;471;p26"/>
          <p:cNvSpPr txBox="1"/>
          <p:nvPr/>
        </p:nvSpPr>
        <p:spPr>
          <a:xfrm>
            <a:off x="644200" y="1671950"/>
            <a:ext cx="7421700" cy="7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US" sz="1565"/>
              <a:t>Acesse as configurações do sistema</a:t>
            </a:r>
            <a:endParaRPr b="1" sz="1565"/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Pressione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Digite: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SystemPropertiesAdvanced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endParaRPr b="1" sz="1565"/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US" sz="1565"/>
              <a:t>Abra as Variáveis de Ambiente</a:t>
            </a:r>
            <a:endParaRPr b="1" sz="1565"/>
          </a:p>
          <a:p>
            <a:pPr indent="-353377" lvl="2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Na janela que abriu, clique no botão </a:t>
            </a:r>
            <a:r>
              <a:rPr b="1" lang="en-US" sz="1500">
                <a:solidFill>
                  <a:schemeClr val="dk1"/>
                </a:solidFill>
              </a:rPr>
              <a:t>“Variáveis de Ambiente…”</a:t>
            </a:r>
            <a:endParaRPr b="1" sz="1500">
              <a:solidFill>
                <a:schemeClr val="dk1"/>
              </a:solidFill>
            </a:endParaRPr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Crie a variável de ambiente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Na parte inferior da janela (Variáveis do sistema), clique em </a:t>
            </a:r>
            <a:r>
              <a:rPr b="1" lang="en-US" sz="1500">
                <a:solidFill>
                  <a:schemeClr val="dk1"/>
                </a:solidFill>
              </a:rPr>
              <a:t>"Novo..."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Preencha os campos assim: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Nome da variável: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b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Valor da variável:</a:t>
            </a:r>
            <a:r>
              <a:rPr lang="en-US" sz="1500">
                <a:solidFill>
                  <a:schemeClr val="dk1"/>
                </a:solidFill>
              </a:rPr>
              <a:t> caminho onde o Java foi instalado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👉 Exemplo: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Char char="○"/>
            </a:pPr>
            <a:r>
              <a:rPr lang="en-US" sz="1500">
                <a:solidFill>
                  <a:srgbClr val="188038"/>
                </a:solidFill>
              </a:rPr>
              <a:t>C:\Program Files\Java\jdk-21</a:t>
            </a:r>
            <a:endParaRPr sz="1500">
              <a:solidFill>
                <a:srgbClr val="188038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r>
              <a:rPr lang="en-US" sz="1500">
                <a:solidFill>
                  <a:schemeClr val="dk1"/>
                </a:solidFill>
              </a:rPr>
              <a:t> para salvar.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Adicione o Java ao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do sistema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Ainda na seção </a:t>
            </a:r>
            <a:r>
              <a:rPr b="1" lang="en-US" sz="1500">
                <a:solidFill>
                  <a:schemeClr val="dk1"/>
                </a:solidFill>
              </a:rPr>
              <a:t>Variáveis do sistema</a:t>
            </a:r>
            <a:r>
              <a:rPr lang="en-US" sz="1500">
                <a:solidFill>
                  <a:schemeClr val="dk1"/>
                </a:solidFill>
              </a:rPr>
              <a:t>, localize a variável chamada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ou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Selecione-a e clique em </a:t>
            </a:r>
            <a:r>
              <a:rPr b="1" lang="en-US" sz="1500">
                <a:solidFill>
                  <a:schemeClr val="dk1"/>
                </a:solidFill>
              </a:rPr>
              <a:t>Editar…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C2C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⚠️ </a:t>
            </a:r>
            <a:r>
              <a:rPr b="1" lang="en-US" sz="1500">
                <a:solidFill>
                  <a:schemeClr val="dk1"/>
                </a:solidFill>
              </a:rPr>
              <a:t>Importante:</a:t>
            </a:r>
            <a:r>
              <a:rPr lang="en-US" sz="1500">
                <a:solidFill>
                  <a:schemeClr val="dk1"/>
                </a:solidFill>
              </a:rPr>
              <a:t> Não altere o nome da variável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!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Novo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Adicione o seguinte valor: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188038"/>
                </a:solidFill>
              </a:rPr>
              <a:t>C:\Program Files\Java\jdk-21\bin</a:t>
            </a:r>
            <a:endParaRPr sz="1500">
              <a:solidFill>
                <a:srgbClr val="188038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r>
              <a:rPr lang="en-US" sz="1500">
                <a:solidFill>
                  <a:schemeClr val="dk1"/>
                </a:solidFill>
              </a:rPr>
              <a:t> para fechar todas as janelas e salvar as configurações</a:t>
            </a:r>
            <a:endParaRPr sz="1500">
              <a:solidFill>
                <a:srgbClr val="188038"/>
              </a:solidFill>
            </a:endParaRPr>
          </a:p>
          <a:p>
            <a:pPr indent="0" lvl="0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3737" lvl="1" marL="381128" marR="0" rtl="0" algn="l">
              <a:lnSpc>
                <a:spcPct val="116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65"/>
              <a:t>Teste se o Java foi configurado corretamente</a:t>
            </a:r>
            <a:endParaRPr sz="1565"/>
          </a:p>
          <a:p>
            <a:pPr indent="-323850" lvl="2" marL="1371600" marR="0" rtl="0" algn="l">
              <a:lnSpc>
                <a:spcPct val="11643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Abra o </a:t>
            </a:r>
            <a:r>
              <a:rPr b="1" lang="en-US" sz="1500">
                <a:solidFill>
                  <a:schemeClr val="dk1"/>
                </a:solidFill>
              </a:rPr>
              <a:t>Prompt de Comando</a:t>
            </a:r>
            <a:r>
              <a:rPr lang="en-US" sz="1500">
                <a:solidFill>
                  <a:schemeClr val="dk1"/>
                </a:solidFill>
              </a:rPr>
              <a:t> (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500">
                <a:solidFill>
                  <a:schemeClr val="dk1"/>
                </a:solidFill>
              </a:rPr>
              <a:t> → digite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500">
                <a:solidFill>
                  <a:schemeClr val="dk1"/>
                </a:solidFill>
              </a:rPr>
              <a:t> → Enter)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472" name="Google Shape;472;p26"/>
          <p:cNvGrpSpPr/>
          <p:nvPr/>
        </p:nvGrpSpPr>
        <p:grpSpPr>
          <a:xfrm>
            <a:off x="8542522" y="3186297"/>
            <a:ext cx="9490991" cy="3630304"/>
            <a:chOff x="0" y="0"/>
            <a:chExt cx="12654654" cy="4840405"/>
          </a:xfrm>
        </p:grpSpPr>
        <p:sp>
          <p:nvSpPr>
            <p:cNvPr id="473" name="Google Shape;473;p26"/>
            <p:cNvSpPr/>
            <p:nvPr/>
          </p:nvSpPr>
          <p:spPr>
            <a:xfrm>
              <a:off x="0" y="0"/>
              <a:ext cx="12654654" cy="4840405"/>
            </a:xfrm>
            <a:custGeom>
              <a:rect b="b" l="l" r="r" t="t"/>
              <a:pathLst>
                <a:path extrusionOk="0" h="4840405" w="12654654">
                  <a:moveTo>
                    <a:pt x="0" y="0"/>
                  </a:moveTo>
                  <a:lnTo>
                    <a:pt x="12654654" y="0"/>
                  </a:lnTo>
                  <a:lnTo>
                    <a:pt x="12654654" y="4840405"/>
                  </a:lnTo>
                  <a:lnTo>
                    <a:pt x="0" y="48404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144374" y="3166760"/>
              <a:ext cx="1077952" cy="296437"/>
            </a:xfrm>
            <a:custGeom>
              <a:rect b="b" l="l" r="r" t="t"/>
              <a:pathLst>
                <a:path extrusionOk="0" h="296437" w="1077952">
                  <a:moveTo>
                    <a:pt x="0" y="0"/>
                  </a:moveTo>
                  <a:lnTo>
                    <a:pt x="1077952" y="0"/>
                  </a:lnTo>
                  <a:lnTo>
                    <a:pt x="1077952" y="296436"/>
                  </a:lnTo>
                  <a:lnTo>
                    <a:pt x="0" y="296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3527863" y="3573821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9" y="0"/>
                  </a:lnTo>
                  <a:lnTo>
                    <a:pt x="835279" y="229702"/>
                  </a:lnTo>
                  <a:lnTo>
                    <a:pt x="0" y="2297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5909688" y="4027779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8" y="0"/>
                  </a:lnTo>
                  <a:lnTo>
                    <a:pt x="835278" y="229701"/>
                  </a:lnTo>
                  <a:lnTo>
                    <a:pt x="0" y="229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744966" y="4027779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9" y="0"/>
                  </a:lnTo>
                  <a:lnTo>
                    <a:pt x="835279" y="229701"/>
                  </a:lnTo>
                  <a:lnTo>
                    <a:pt x="0" y="229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8365567" y="2329411"/>
              <a:ext cx="1582291" cy="435130"/>
            </a:xfrm>
            <a:custGeom>
              <a:rect b="b" l="l" r="r" t="t"/>
              <a:pathLst>
                <a:path extrusionOk="0" h="435130" w="1582291">
                  <a:moveTo>
                    <a:pt x="0" y="0"/>
                  </a:moveTo>
                  <a:lnTo>
                    <a:pt x="1582291" y="0"/>
                  </a:lnTo>
                  <a:lnTo>
                    <a:pt x="1582291" y="435130"/>
                  </a:lnTo>
                  <a:lnTo>
                    <a:pt x="0" y="4351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10693424" y="4027779"/>
              <a:ext cx="1404922" cy="386353"/>
            </a:xfrm>
            <a:custGeom>
              <a:rect b="b" l="l" r="r" t="t"/>
              <a:pathLst>
                <a:path extrusionOk="0" h="386353" w="1404922">
                  <a:moveTo>
                    <a:pt x="0" y="0"/>
                  </a:moveTo>
                  <a:lnTo>
                    <a:pt x="1404922" y="0"/>
                  </a:lnTo>
                  <a:lnTo>
                    <a:pt x="1404922" y="386353"/>
                  </a:lnTo>
                  <a:lnTo>
                    <a:pt x="0" y="3863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26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 sz="2200"/>
          </a:p>
        </p:txBody>
      </p:sp>
      <p:sp>
        <p:nvSpPr>
          <p:cNvPr id="481" name="Google Shape;481;p26"/>
          <p:cNvSpPr/>
          <p:nvPr/>
        </p:nvSpPr>
        <p:spPr>
          <a:xfrm flipH="1" rot="7280803">
            <a:off x="8661716" y="6986467"/>
            <a:ext cx="2917330" cy="4081512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11828650" y="8791350"/>
            <a:ext cx="41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08D49"/>
                </a:solidFill>
                <a:latin typeface="Roboto Mono"/>
                <a:ea typeface="Roboto Mono"/>
                <a:cs typeface="Roboto Mono"/>
                <a:sym typeface="Roboto Mono"/>
              </a:rPr>
              <a:t>Java version: 21</a:t>
            </a:r>
            <a:endParaRPr i="1" sz="1600">
              <a:solidFill>
                <a:srgbClr val="F08D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11858350" y="7851250"/>
            <a:ext cx="45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java -version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11798325" y="7327175"/>
            <a:ext cx="37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No terminal, digite:</a:t>
            </a:r>
            <a:endParaRPr/>
          </a:p>
        </p:txBody>
      </p:sp>
      <p:sp>
        <p:nvSpPr>
          <p:cNvPr id="485" name="Google Shape;485;p26"/>
          <p:cNvSpPr txBox="1"/>
          <p:nvPr/>
        </p:nvSpPr>
        <p:spPr>
          <a:xfrm>
            <a:off x="11743000" y="8281475"/>
            <a:ext cx="428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deverá ver algo como: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JAVA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3019ff159_0_14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g363019ff159_0_14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3" name="Google Shape;493;g363019ff159_0_14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494" name="Google Shape;494;g363019ff159_0_147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MAVEN</a:t>
            </a:r>
            <a:endParaRPr/>
          </a:p>
        </p:txBody>
      </p:sp>
      <p:sp>
        <p:nvSpPr>
          <p:cNvPr id="495" name="Google Shape;495;g363019ff159_0_147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MAVEN</a:t>
            </a:r>
            <a:endParaRPr/>
          </a:p>
        </p:txBody>
      </p:sp>
      <p:pic>
        <p:nvPicPr>
          <p:cNvPr id="496" name="Google Shape;496;g363019ff159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1900" y="3814836"/>
            <a:ext cx="2804075" cy="3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11798728" y="-144661"/>
            <a:ext cx="6489272" cy="10431661"/>
          </a:xfrm>
          <a:custGeom>
            <a:rect b="b" l="l" r="r" t="t"/>
            <a:pathLst>
              <a:path extrusionOk="0" h="10431661" w="6489272">
                <a:moveTo>
                  <a:pt x="0" y="0"/>
                </a:moveTo>
                <a:lnTo>
                  <a:pt x="6489272" y="0"/>
                </a:lnTo>
                <a:lnTo>
                  <a:pt x="6489272" y="10431661"/>
                </a:lnTo>
                <a:lnTo>
                  <a:pt x="0" y="10431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028700" y="4089805"/>
            <a:ext cx="10026072" cy="1557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33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Bem-Vindos</a:t>
            </a: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028700" y="5627771"/>
            <a:ext cx="7706186" cy="526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programa </a:t>
            </a:r>
            <a:r>
              <a:rPr b="1" lang="en-US" sz="3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Qualifica São Paulo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572632" y="894474"/>
            <a:ext cx="1693766" cy="29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BOAS-VINDAS</a:t>
            </a:r>
            <a:endParaRPr/>
          </a:p>
        </p:txBody>
      </p:sp>
      <p:cxnSp>
        <p:nvCxnSpPr>
          <p:cNvPr id="129" name="Google Shape;129;p3"/>
          <p:cNvCxnSpPr/>
          <p:nvPr/>
        </p:nvCxnSpPr>
        <p:spPr>
          <a:xfrm rot="17262">
            <a:off x="3486610" y="1047661"/>
            <a:ext cx="7587260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3"/>
          <p:cNvSpPr/>
          <p:nvPr/>
        </p:nvSpPr>
        <p:spPr>
          <a:xfrm rot="-1053055">
            <a:off x="12985964" y="3713663"/>
            <a:ext cx="4114800" cy="4114800"/>
          </a:xfrm>
          <a:custGeom>
            <a:rect b="b" l="l" r="r" t="t"/>
            <a:pathLst>
              <a:path extrusionOk="0" h="5486400" w="5486400">
                <a:moveTo>
                  <a:pt x="0" y="0"/>
                </a:moveTo>
                <a:lnTo>
                  <a:pt x="5486400" y="0"/>
                </a:lnTo>
                <a:lnTo>
                  <a:pt x="54864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3019ff159_0_256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g363019ff159_0_256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g363019ff159_0_256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504" name="Google Shape;504;g363019ff159_0_256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505" name="Google Shape;505;g363019ff159_0_256"/>
          <p:cNvSpPr txBox="1"/>
          <p:nvPr/>
        </p:nvSpPr>
        <p:spPr>
          <a:xfrm>
            <a:off x="3907764" y="3401503"/>
            <a:ext cx="10472400" cy="4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Maven é uma ferramenta de automação para projetos Java.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Ele facilita a compilação, testes e empacotamento do código, além de gerenciar automaticamente as dependências do projeto (bibliotecas externas). Com Maven, o desenvolvimento fica mais organizado, padronizado e eficiente.</a:t>
            </a:r>
            <a:endParaRPr sz="3391"/>
          </a:p>
        </p:txBody>
      </p:sp>
      <p:pic>
        <p:nvPicPr>
          <p:cNvPr id="506" name="Google Shape;506;g363019ff159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5725" y="1066712"/>
            <a:ext cx="1335025" cy="17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3019ff159_0_45"/>
          <p:cNvSpPr/>
          <p:nvPr/>
        </p:nvSpPr>
        <p:spPr>
          <a:xfrm>
            <a:off x="13198775" y="703642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363019ff159_0_45"/>
          <p:cNvSpPr/>
          <p:nvPr/>
        </p:nvSpPr>
        <p:spPr>
          <a:xfrm>
            <a:off x="13198775" y="815747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363019ff159_0_4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Google Shape;514;g363019ff159_0_45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g363019ff159_0_45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Maven</a:t>
            </a:r>
            <a:endParaRPr/>
          </a:p>
        </p:txBody>
      </p:sp>
      <p:sp>
        <p:nvSpPr>
          <p:cNvPr id="516" name="Google Shape;516;g363019ff159_0_45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 sz="2200"/>
          </a:p>
        </p:txBody>
      </p:sp>
      <p:sp>
        <p:nvSpPr>
          <p:cNvPr id="517" name="Google Shape;517;g363019ff159_0_45"/>
          <p:cNvSpPr txBox="1"/>
          <p:nvPr/>
        </p:nvSpPr>
        <p:spPr>
          <a:xfrm>
            <a:off x="8947425" y="1116275"/>
            <a:ext cx="3567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</a:t>
            </a:r>
            <a:r>
              <a:rPr b="1" lang="en-US" sz="3288"/>
              <a:t>Maven</a:t>
            </a:r>
            <a:endParaRPr/>
          </a:p>
        </p:txBody>
      </p:sp>
      <p:sp>
        <p:nvSpPr>
          <p:cNvPr id="518" name="Google Shape;518;g363019ff159_0_45"/>
          <p:cNvSpPr txBox="1"/>
          <p:nvPr/>
        </p:nvSpPr>
        <p:spPr>
          <a:xfrm>
            <a:off x="1047747" y="1569075"/>
            <a:ext cx="9706800" cy="8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Baixe o Maven</a:t>
            </a:r>
            <a:endParaRPr sz="1658"/>
          </a:p>
          <a:p>
            <a:pPr indent="-333883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Char char="■"/>
            </a:pP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lang="en-US" sz="1658" u="sng">
                <a:solidFill>
                  <a:schemeClr val="hlink"/>
                </a:solidFill>
                <a:hlinkClick r:id="rId5"/>
              </a:rPr>
              <a:t>https://maven.apache.org/download.cgi</a:t>
            </a:r>
            <a:endParaRPr sz="1300"/>
          </a:p>
          <a:p>
            <a:pPr indent="-340233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Char char="■"/>
            </a:pPr>
            <a:r>
              <a:rPr lang="en-US" sz="1600">
                <a:solidFill>
                  <a:schemeClr val="dk1"/>
                </a:solidFill>
              </a:rPr>
              <a:t>Baixe a versão </a:t>
            </a:r>
            <a:r>
              <a:rPr b="1" lang="en-US" sz="1600">
                <a:solidFill>
                  <a:schemeClr val="dk1"/>
                </a:solidFill>
              </a:rPr>
              <a:t>binária zip</a:t>
            </a:r>
            <a:r>
              <a:rPr lang="en-US" sz="1600">
                <a:solidFill>
                  <a:schemeClr val="dk1"/>
                </a:solidFill>
              </a:rPr>
              <a:t> (ex: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apache-maven-3.9.10-bin.zip</a:t>
            </a:r>
            <a:r>
              <a:rPr lang="en-US" sz="1600">
                <a:solidFill>
                  <a:schemeClr val="dk1"/>
                </a:solidFill>
              </a:rPr>
              <a:t>).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(ou versão LTS atual).</a:t>
            </a:r>
            <a:endParaRPr b="0" i="0" sz="165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658"/>
              <a:buAutoNum type="arabicPeriod"/>
            </a:pPr>
            <a:r>
              <a:rPr lang="en-US" sz="1658"/>
              <a:t>Extraia o arquivo</a:t>
            </a:r>
            <a:endParaRPr sz="1658"/>
          </a:p>
          <a:p>
            <a:pPr indent="-3175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Extraia o conteúdo para um local de sua preferência.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📁 </a:t>
            </a:r>
            <a:r>
              <a:rPr b="1" lang="en-US">
                <a:solidFill>
                  <a:schemeClr val="dk1"/>
                </a:solidFill>
              </a:rPr>
              <a:t>Exemplo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</a:t>
            </a:r>
            <a:endParaRPr/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Acesse as Variáveis de Ambiente</a:t>
            </a:r>
            <a:endParaRPr sz="1658"/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en-US" sz="1600">
                <a:solidFill>
                  <a:schemeClr val="dk1"/>
                </a:solidFill>
              </a:rPr>
              <a:t>Pressione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600">
                <a:solidFill>
                  <a:schemeClr val="dk1"/>
                </a:solidFill>
              </a:rPr>
              <a:t>, digite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SystemPropertiesAdvanced</a:t>
            </a:r>
            <a:r>
              <a:rPr lang="en-US" sz="1600">
                <a:solidFill>
                  <a:schemeClr val="dk1"/>
                </a:solidFill>
              </a:rPr>
              <a:t> e clique em </a:t>
            </a:r>
            <a:r>
              <a:rPr b="1" lang="en-US" sz="1600">
                <a:solidFill>
                  <a:schemeClr val="dk1"/>
                </a:solidFill>
              </a:rPr>
              <a:t>OK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Clique no botão </a:t>
            </a:r>
            <a:r>
              <a:rPr b="1" lang="en-US" sz="1600">
                <a:solidFill>
                  <a:schemeClr val="dk1"/>
                </a:solidFill>
              </a:rPr>
              <a:t>“Variáveis de Ambiente…”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Crie a variável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MAVEN_HOME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■"/>
            </a:pPr>
            <a:r>
              <a:rPr lang="en-US" sz="1600">
                <a:solidFill>
                  <a:schemeClr val="dk1"/>
                </a:solidFill>
              </a:rPr>
              <a:t>Na parte inferior (Variáveis do sistema), clique em </a:t>
            </a:r>
            <a:r>
              <a:rPr b="1" lang="en-US" sz="1600">
                <a:solidFill>
                  <a:schemeClr val="dk1"/>
                </a:solidFill>
              </a:rPr>
              <a:t>"Novo..."</a:t>
            </a:r>
            <a:endParaRPr b="1" sz="1600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Nome da variável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MAVEN_HOME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3" marL="18288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●"/>
            </a:pPr>
            <a:r>
              <a:rPr b="1" lang="en-US" sz="1600">
                <a:solidFill>
                  <a:schemeClr val="dk1"/>
                </a:solidFill>
              </a:rPr>
              <a:t>Valor da variável</a:t>
            </a:r>
            <a:r>
              <a:rPr lang="en-US" sz="1600">
                <a:solidFill>
                  <a:schemeClr val="dk1"/>
                </a:solidFill>
              </a:rPr>
              <a:t>: caminho onde você extraiu o Maven </a:t>
            </a:r>
            <a:endParaRPr sz="1600"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chemeClr val="dk1"/>
                </a:solidFill>
              </a:rPr>
              <a:t>👉 Exemplo:</a:t>
            </a:r>
            <a:endParaRPr sz="1600">
              <a:solidFill>
                <a:schemeClr val="dk1"/>
              </a:solidFill>
            </a:endParaRPr>
          </a:p>
          <a:p>
            <a:pPr indent="-33020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3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chemeClr val="dk1"/>
                </a:solidFill>
              </a:rPr>
              <a:t>Clique em </a:t>
            </a:r>
            <a:r>
              <a:rPr b="1" lang="en-US" sz="1600">
                <a:solidFill>
                  <a:schemeClr val="dk1"/>
                </a:solidFill>
              </a:rPr>
              <a:t>OK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Atualize a variável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21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Ainda em </a:t>
            </a:r>
            <a:r>
              <a:rPr b="1" lang="en-US" sz="1500">
                <a:solidFill>
                  <a:schemeClr val="dk1"/>
                </a:solidFill>
              </a:rPr>
              <a:t>Variáveis do sistema</a:t>
            </a:r>
            <a:r>
              <a:rPr lang="en-US" sz="1500">
                <a:solidFill>
                  <a:schemeClr val="dk1"/>
                </a:solidFill>
              </a:rPr>
              <a:t>, localize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e clique em </a:t>
            </a:r>
            <a:r>
              <a:rPr b="1" lang="en-US" sz="1500">
                <a:solidFill>
                  <a:schemeClr val="dk1"/>
                </a:solidFill>
              </a:rPr>
              <a:t>Editar…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⚠️ </a:t>
            </a:r>
            <a:r>
              <a:rPr b="1" lang="en-US" sz="1500">
                <a:solidFill>
                  <a:schemeClr val="dk1"/>
                </a:solidFill>
              </a:rPr>
              <a:t>Atenção: não altere o nome!</a:t>
            </a:r>
            <a:br>
              <a:rPr b="1"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619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21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Vá até o final da lista e clique em </a:t>
            </a:r>
            <a:r>
              <a:rPr b="1" lang="en-US" sz="1500">
                <a:solidFill>
                  <a:schemeClr val="dk1"/>
                </a:solidFill>
              </a:rPr>
              <a:t>Novo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Adicione:</a:t>
            </a:r>
            <a:endParaRPr sz="1500">
              <a:solidFill>
                <a:schemeClr val="dk1"/>
              </a:solidFill>
            </a:endParaRPr>
          </a:p>
          <a:p>
            <a:pPr indent="-33020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Files\Apache\Maven\apache-maven-3.9.10\bin</a:t>
            </a:r>
            <a:endParaRPr i="1" sz="1500">
              <a:solidFill>
                <a:schemeClr val="dk1"/>
              </a:solidFill>
            </a:endParaRPr>
          </a:p>
          <a:p>
            <a:pPr indent="-2025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8"/>
              <a:buFont typeface="Arial"/>
              <a:buAutoNum type="arabicPeriod"/>
            </a:pPr>
            <a:r>
              <a:rPr lang="en-US" sz="1600"/>
              <a:t>Teste a instalação</a:t>
            </a:r>
            <a:endParaRPr sz="1600"/>
          </a:p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Pressione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600">
                <a:solidFill>
                  <a:schemeClr val="dk1"/>
                </a:solidFill>
              </a:rPr>
              <a:t>, digite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600">
                <a:solidFill>
                  <a:schemeClr val="dk1"/>
                </a:solidFill>
              </a:rPr>
              <a:t> e pressione </a:t>
            </a:r>
            <a:r>
              <a:rPr b="1" lang="en-US" sz="1600">
                <a:solidFill>
                  <a:schemeClr val="dk1"/>
                </a:solidFill>
              </a:rPr>
              <a:t>Enter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19" name="Google Shape;519;g363019ff159_0_45"/>
          <p:cNvSpPr/>
          <p:nvPr/>
        </p:nvSpPr>
        <p:spPr>
          <a:xfrm flipH="1" rot="6604292">
            <a:off x="9225840" y="6604838"/>
            <a:ext cx="3010499" cy="4152360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363019ff159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43400" y="1063787"/>
            <a:ext cx="1335025" cy="1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63019ff159_0_45"/>
          <p:cNvSpPr txBox="1"/>
          <p:nvPr/>
        </p:nvSpPr>
        <p:spPr>
          <a:xfrm>
            <a:off x="12403725" y="8119175"/>
            <a:ext cx="4172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Apache Maven 3.9.6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Java version: 21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2" name="Google Shape;522;g363019ff159_0_45"/>
          <p:cNvSpPr txBox="1"/>
          <p:nvPr/>
        </p:nvSpPr>
        <p:spPr>
          <a:xfrm>
            <a:off x="13043025" y="71790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mvn -v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3" name="Google Shape;523;g363019ff159_0_45"/>
          <p:cNvSpPr txBox="1"/>
          <p:nvPr/>
        </p:nvSpPr>
        <p:spPr>
          <a:xfrm>
            <a:off x="12602000" y="6655000"/>
            <a:ext cx="37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No terminal, digite:</a:t>
            </a:r>
            <a:endParaRPr/>
          </a:p>
        </p:txBody>
      </p:sp>
      <p:sp>
        <p:nvSpPr>
          <p:cNvPr id="524" name="Google Shape;524;g363019ff159_0_45"/>
          <p:cNvSpPr txBox="1"/>
          <p:nvPr/>
        </p:nvSpPr>
        <p:spPr>
          <a:xfrm>
            <a:off x="12546675" y="7609300"/>
            <a:ext cx="428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deverá ver algo como: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25" name="Google Shape;525;g363019ff159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1850" y="3020325"/>
            <a:ext cx="7819526" cy="34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63019ff159_0_45"/>
          <p:cNvSpPr/>
          <p:nvPr/>
        </p:nvSpPr>
        <p:spPr>
          <a:xfrm flipH="1" rot="7460125">
            <a:off x="8183896" y="3736655"/>
            <a:ext cx="1095553" cy="2291048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3019ff159_0_231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2" name="Google Shape;532;g363019ff159_0_231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g363019ff159_0_231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534" name="Google Shape;534;g363019ff159_0_231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Extensions</a:t>
            </a:r>
            <a:endParaRPr/>
          </a:p>
        </p:txBody>
      </p:sp>
      <p:sp>
        <p:nvSpPr>
          <p:cNvPr id="535" name="Google Shape;535;g363019ff159_0_231"/>
          <p:cNvSpPr txBox="1"/>
          <p:nvPr/>
        </p:nvSpPr>
        <p:spPr>
          <a:xfrm>
            <a:off x="1826525" y="8210150"/>
            <a:ext cx="1553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Extensions VSCODE para JAVA</a:t>
            </a:r>
            <a:endParaRPr/>
          </a:p>
        </p:txBody>
      </p:sp>
      <p:pic>
        <p:nvPicPr>
          <p:cNvPr id="536" name="Google Shape;536;g363019ff159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425" y="4206856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3019ff159_0_27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g363019ff159_0_27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g363019ff159_0_27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544" name="Google Shape;544;g363019ff159_0_277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545" name="Google Shape;545;g363019ff159_0_277"/>
          <p:cNvSpPr txBox="1"/>
          <p:nvPr/>
        </p:nvSpPr>
        <p:spPr>
          <a:xfrm>
            <a:off x="4506875" y="2328750"/>
            <a:ext cx="10193100" cy="7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O Extension Pack for Java é um pacote de extensões oficial da Microsoft para programar em Java no Visual Studio Code.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Ele inclui tudo que você precisa para começar a desenvolver em Java: suporte à linguagem, depuração, IntelliSense (autocompletar), gerenciamento de projetos com Maven ou Gradle, e execução de testes.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É ideal para quem quer uma experiência completa de desenvolvimento Java dentro do VS Code, de forma leve e prática.</a:t>
            </a:r>
            <a:endParaRPr sz="3391"/>
          </a:p>
        </p:txBody>
      </p:sp>
      <p:pic>
        <p:nvPicPr>
          <p:cNvPr id="546" name="Google Shape;546;g363019ff159_0_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5425" y="1206300"/>
            <a:ext cx="1383000" cy="1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2" name="Google Shape;552;p28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3" name="Google Shape;553;p28"/>
          <p:cNvGrpSpPr/>
          <p:nvPr/>
        </p:nvGrpSpPr>
        <p:grpSpPr>
          <a:xfrm>
            <a:off x="4263554" y="5585047"/>
            <a:ext cx="12399167" cy="3673253"/>
            <a:chOff x="0" y="0"/>
            <a:chExt cx="16532222" cy="4897671"/>
          </a:xfrm>
        </p:grpSpPr>
        <p:sp>
          <p:nvSpPr>
            <p:cNvPr id="554" name="Google Shape;554;p28"/>
            <p:cNvSpPr/>
            <p:nvPr/>
          </p:nvSpPr>
          <p:spPr>
            <a:xfrm>
              <a:off x="0" y="0"/>
              <a:ext cx="16532222" cy="4897671"/>
            </a:xfrm>
            <a:custGeom>
              <a:rect b="b" l="l" r="r" t="t"/>
              <a:pathLst>
                <a:path extrusionOk="0" h="4897671" w="16532222">
                  <a:moveTo>
                    <a:pt x="0" y="0"/>
                  </a:moveTo>
                  <a:lnTo>
                    <a:pt x="16532222" y="0"/>
                  </a:lnTo>
                  <a:lnTo>
                    <a:pt x="16532222" y="4897671"/>
                  </a:lnTo>
                  <a:lnTo>
                    <a:pt x="0" y="48976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8"/>
            <p:cNvSpPr txBox="1"/>
            <p:nvPr/>
          </p:nvSpPr>
          <p:spPr>
            <a:xfrm>
              <a:off x="497447" y="4027322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6" name="Google Shape;556;p28"/>
            <p:cNvSpPr txBox="1"/>
            <p:nvPr/>
          </p:nvSpPr>
          <p:spPr>
            <a:xfrm>
              <a:off x="887463" y="1261266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57" name="Google Shape;557;p28"/>
            <p:cNvSpPr txBox="1"/>
            <p:nvPr/>
          </p:nvSpPr>
          <p:spPr>
            <a:xfrm>
              <a:off x="12775503" y="3703970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58" name="Google Shape;558;p28"/>
            <p:cNvSpPr txBox="1"/>
            <p:nvPr/>
          </p:nvSpPr>
          <p:spPr>
            <a:xfrm>
              <a:off x="1184969" y="1921905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559" name="Google Shape;559;p28"/>
          <p:cNvSpPr txBox="1"/>
          <p:nvPr/>
        </p:nvSpPr>
        <p:spPr>
          <a:xfrm>
            <a:off x="1572632" y="894474"/>
            <a:ext cx="2010290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560" name="Google Shape;560;p28"/>
          <p:cNvSpPr txBox="1"/>
          <p:nvPr/>
        </p:nvSpPr>
        <p:spPr>
          <a:xfrm>
            <a:off x="1044033" y="1524000"/>
            <a:ext cx="9419104" cy="882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/>
          </a:p>
        </p:txBody>
      </p:sp>
      <p:sp>
        <p:nvSpPr>
          <p:cNvPr id="561" name="Google Shape;561;p28"/>
          <p:cNvSpPr txBox="1"/>
          <p:nvPr/>
        </p:nvSpPr>
        <p:spPr>
          <a:xfrm>
            <a:off x="0" y="2310470"/>
            <a:ext cx="11295362" cy="54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Abrir o VS Code e Instalar Extensões para Java</a:t>
            </a:r>
            <a:endParaRPr/>
          </a:p>
        </p:txBody>
      </p:sp>
      <p:sp>
        <p:nvSpPr>
          <p:cNvPr id="562" name="Google Shape;562;p28"/>
          <p:cNvSpPr txBox="1"/>
          <p:nvPr/>
        </p:nvSpPr>
        <p:spPr>
          <a:xfrm>
            <a:off x="0" y="3284396"/>
            <a:ext cx="3823164" cy="4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 o VS Code:</a:t>
            </a:r>
            <a:endParaRPr/>
          </a:p>
        </p:txBody>
      </p:sp>
      <p:sp>
        <p:nvSpPr>
          <p:cNvPr id="563" name="Google Shape;563;p28"/>
          <p:cNvSpPr txBox="1"/>
          <p:nvPr/>
        </p:nvSpPr>
        <p:spPr>
          <a:xfrm>
            <a:off x="507162" y="3665302"/>
            <a:ext cx="49194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666" lvl="1" marL="537308" marR="0" rtl="0" algn="l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Clica em Extensions</a:t>
            </a:r>
            <a:endParaRPr sz="2000"/>
          </a:p>
          <a:p>
            <a:pPr indent="-237666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Digita Extension Java Pack</a:t>
            </a:r>
            <a:endParaRPr sz="2000"/>
          </a:p>
          <a:p>
            <a:pPr indent="-237666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Clica na extensão</a:t>
            </a:r>
            <a:endParaRPr sz="2000"/>
          </a:p>
          <a:p>
            <a:pPr indent="-237666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Clica em Install</a:t>
            </a:r>
            <a:endParaRPr sz="2000"/>
          </a:p>
        </p:txBody>
      </p:sp>
      <p:pic>
        <p:nvPicPr>
          <p:cNvPr id="564" name="Google Shape;5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95350" y="1340150"/>
            <a:ext cx="1383000" cy="1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/>
          <p:nvPr/>
        </p:nvSpPr>
        <p:spPr>
          <a:xfrm>
            <a:off x="977172" y="4775076"/>
            <a:ext cx="7618629" cy="2003914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33" l="0" r="0" t="-616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9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29"/>
          <p:cNvCxnSpPr/>
          <p:nvPr/>
        </p:nvCxnSpPr>
        <p:spPr>
          <a:xfrm rot="9761">
            <a:off x="3859993" y="1047661"/>
            <a:ext cx="1341838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29"/>
          <p:cNvSpPr txBox="1"/>
          <p:nvPr/>
        </p:nvSpPr>
        <p:spPr>
          <a:xfrm>
            <a:off x="1572632" y="894474"/>
            <a:ext cx="2010290" cy="303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573" name="Google Shape;573;p29"/>
          <p:cNvSpPr txBox="1"/>
          <p:nvPr/>
        </p:nvSpPr>
        <p:spPr>
          <a:xfrm>
            <a:off x="1044033" y="1524000"/>
            <a:ext cx="9419104" cy="882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/>
          </a:p>
        </p:txBody>
      </p:sp>
      <p:sp>
        <p:nvSpPr>
          <p:cNvPr id="574" name="Google Shape;574;p29"/>
          <p:cNvSpPr txBox="1"/>
          <p:nvPr/>
        </p:nvSpPr>
        <p:spPr>
          <a:xfrm>
            <a:off x="731588" y="2380575"/>
            <a:ext cx="8343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Executar o teste </a:t>
            </a:r>
            <a:r>
              <a:rPr b="1" lang="en-US" sz="3088"/>
              <a:t>no terminal do VSCODE</a:t>
            </a:r>
            <a:endParaRPr sz="1200"/>
          </a:p>
        </p:txBody>
      </p:sp>
      <p:sp>
        <p:nvSpPr>
          <p:cNvPr id="575" name="Google Shape;575;p29"/>
          <p:cNvSpPr txBox="1"/>
          <p:nvPr/>
        </p:nvSpPr>
        <p:spPr>
          <a:xfrm>
            <a:off x="9144000" y="3528581"/>
            <a:ext cx="7144257" cy="7733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executar seu primeiro programa Java:</a:t>
            </a:r>
            <a:endParaRPr/>
          </a:p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9"/>
          <p:cNvSpPr txBox="1"/>
          <p:nvPr/>
        </p:nvSpPr>
        <p:spPr>
          <a:xfrm>
            <a:off x="9509992" y="4289107"/>
            <a:ext cx="4919288" cy="113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b="1" lang="en-US" sz="248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acima do main ou use:</a:t>
            </a:r>
            <a:endParaRPr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9"/>
          <p:cNvSpPr txBox="1"/>
          <p:nvPr/>
        </p:nvSpPr>
        <p:spPr>
          <a:xfrm>
            <a:off x="9509992" y="5423940"/>
            <a:ext cx="4919288" cy="77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Ctrl + F5</a:t>
            </a:r>
            <a:endParaRPr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9"/>
          <p:cNvSpPr txBox="1"/>
          <p:nvPr/>
        </p:nvSpPr>
        <p:spPr>
          <a:xfrm>
            <a:off x="1013031" y="7181721"/>
            <a:ext cx="13459244" cy="113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deverá ver a mensagem "</a:t>
            </a:r>
            <a:r>
              <a:rPr lang="en-US" sz="248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Hello, World!</a:t>
            </a:r>
            <a:r>
              <a:rPr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no terminal integrado do VS Code, confirmando que seu ambiente de desenvolvimento Java está funcionando corretamente.</a:t>
            </a:r>
            <a:endParaRPr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9"/>
          <p:cNvSpPr txBox="1"/>
          <p:nvPr/>
        </p:nvSpPr>
        <p:spPr>
          <a:xfrm>
            <a:off x="-447289" y="3219824"/>
            <a:ext cx="7144257" cy="411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 um arquivo </a:t>
            </a:r>
            <a:r>
              <a:rPr b="1" lang="en-US" sz="248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teste.java</a:t>
            </a:r>
            <a:endParaRPr/>
          </a:p>
        </p:txBody>
      </p:sp>
      <p:sp>
        <p:nvSpPr>
          <p:cNvPr id="580" name="Google Shape;580;p29"/>
          <p:cNvSpPr txBox="1"/>
          <p:nvPr/>
        </p:nvSpPr>
        <p:spPr>
          <a:xfrm>
            <a:off x="-332128" y="3995306"/>
            <a:ext cx="6249954" cy="411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Insiro o script abaixo:</a:t>
            </a:r>
            <a:endParaRPr/>
          </a:p>
        </p:txBody>
      </p:sp>
      <p:cxnSp>
        <p:nvCxnSpPr>
          <p:cNvPr id="581" name="Google Shape;581;p29"/>
          <p:cNvCxnSpPr/>
          <p:nvPr/>
        </p:nvCxnSpPr>
        <p:spPr>
          <a:xfrm rot="10800000">
            <a:off x="8893318" y="2672009"/>
            <a:ext cx="21641" cy="4264405"/>
          </a:xfrm>
          <a:prstGeom prst="straightConnector1">
            <a:avLst/>
          </a:prstGeom>
          <a:noFill/>
          <a:ln cap="flat" cmpd="sng" w="38100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29"/>
          <p:cNvSpPr txBox="1"/>
          <p:nvPr/>
        </p:nvSpPr>
        <p:spPr>
          <a:xfrm>
            <a:off x="1835862" y="4996989"/>
            <a:ext cx="577929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args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prim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7EC699"/>
                </a:solidFill>
                <a:latin typeface="Consolas"/>
                <a:ea typeface="Consolas"/>
                <a:cs typeface="Consolas"/>
                <a:sym typeface="Consolas"/>
              </a:rPr>
              <a:t>"Hello, World!"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3" name="Google Shape;58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033" y="8096157"/>
            <a:ext cx="9532226" cy="156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15671" y="1184089"/>
            <a:ext cx="1562675" cy="15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63019ff159_0_15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g363019ff159_0_15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1" name="Google Shape;591;g363019ff159_0_15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592" name="Google Shape;592;g363019ff159_0_157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/>
          </a:p>
        </p:txBody>
      </p:sp>
      <p:sp>
        <p:nvSpPr>
          <p:cNvPr id="593" name="Google Shape;593;g363019ff159_0_157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DOCKER</a:t>
            </a:r>
            <a:endParaRPr/>
          </a:p>
        </p:txBody>
      </p:sp>
      <p:pic>
        <p:nvPicPr>
          <p:cNvPr id="594" name="Google Shape;594;g363019ff159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550" y="3557348"/>
            <a:ext cx="7201550" cy="37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3019ff159_0_26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g363019ff159_0_26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g363019ff159_0_26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602" name="Google Shape;602;g363019ff159_0_267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603" name="Google Shape;603;g363019ff159_0_267"/>
          <p:cNvSpPr txBox="1"/>
          <p:nvPr/>
        </p:nvSpPr>
        <p:spPr>
          <a:xfrm>
            <a:off x="3907764" y="3401503"/>
            <a:ext cx="10472400" cy="5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Docker é uma plataforma para criar, executar e gerenciar containers, que são ambientes isolados para rodar aplicações.</a:t>
            </a:r>
            <a:endParaRPr sz="3391"/>
          </a:p>
          <a:p>
            <a:pPr indent="0" lvl="0" marL="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Com Docker, é possível empacotar uma aplicação e todas as suas dependências em um único pacote, garantindo que ela funcione igual em qualquer lugar. Isso torna o desenvolvimento e a implantação muito mais rápidos e confiáveis.</a:t>
            </a:r>
            <a:endParaRPr sz="3391"/>
          </a:p>
        </p:txBody>
      </p:sp>
      <p:pic>
        <p:nvPicPr>
          <p:cNvPr id="604" name="Google Shape;604;g363019ff159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0175" y="1159900"/>
            <a:ext cx="2824100" cy="14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3019ff159_0_187"/>
          <p:cNvSpPr/>
          <p:nvPr/>
        </p:nvSpPr>
        <p:spPr>
          <a:xfrm>
            <a:off x="12833475" y="662727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363019ff159_0_187"/>
          <p:cNvSpPr/>
          <p:nvPr/>
        </p:nvSpPr>
        <p:spPr>
          <a:xfrm>
            <a:off x="12833475" y="774832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363019ff159_0_18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g363019ff159_0_18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g363019ff159_0_18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Docker</a:t>
            </a:r>
            <a:endParaRPr/>
          </a:p>
        </p:txBody>
      </p:sp>
      <p:sp>
        <p:nvSpPr>
          <p:cNvPr id="614" name="Google Shape;614;g363019ff159_0_187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 sz="2200"/>
          </a:p>
        </p:txBody>
      </p:sp>
      <p:sp>
        <p:nvSpPr>
          <p:cNvPr id="615" name="Google Shape;615;g363019ff159_0_187"/>
          <p:cNvSpPr txBox="1"/>
          <p:nvPr/>
        </p:nvSpPr>
        <p:spPr>
          <a:xfrm>
            <a:off x="8947425" y="1116275"/>
            <a:ext cx="3567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</a:t>
            </a:r>
            <a:r>
              <a:rPr b="1" lang="en-US" sz="3288"/>
              <a:t>Docker</a:t>
            </a:r>
            <a:endParaRPr/>
          </a:p>
        </p:txBody>
      </p:sp>
      <p:sp>
        <p:nvSpPr>
          <p:cNvPr id="616" name="Google Shape;616;g363019ff159_0_187"/>
          <p:cNvSpPr txBox="1"/>
          <p:nvPr/>
        </p:nvSpPr>
        <p:spPr>
          <a:xfrm>
            <a:off x="1047747" y="1919775"/>
            <a:ext cx="9706800" cy="7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Verifique os pré-requisitos</a:t>
            </a:r>
            <a:endParaRPr sz="1658"/>
          </a:p>
          <a:p>
            <a:pPr indent="-365633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8"/>
              <a:buChar char="■"/>
            </a:pPr>
            <a:r>
              <a:rPr b="1" lang="en-US" sz="1500">
                <a:solidFill>
                  <a:schemeClr val="dk1"/>
                </a:solidFill>
              </a:rPr>
              <a:t>Sistema Operacional:</a:t>
            </a:r>
            <a:r>
              <a:rPr lang="en-US" sz="1500">
                <a:solidFill>
                  <a:schemeClr val="dk1"/>
                </a:solidFill>
              </a:rPr>
              <a:t> Windows 10 ou 11 (64 bits), com suporte a WSL 2 (Windows Subsystem for Linux)</a:t>
            </a:r>
            <a:endParaRPr sz="1500">
              <a:solidFill>
                <a:schemeClr val="dk1"/>
              </a:solidFill>
            </a:endParaRPr>
          </a:p>
          <a:p>
            <a:pPr indent="-365633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8"/>
              <a:buChar char="■"/>
            </a:pPr>
            <a:r>
              <a:rPr b="1" lang="en-US" sz="1500">
                <a:solidFill>
                  <a:schemeClr val="dk1"/>
                </a:solidFill>
              </a:rPr>
              <a:t>Virtualização Ativada:</a:t>
            </a:r>
            <a:r>
              <a:rPr lang="en-US" sz="1500">
                <a:solidFill>
                  <a:schemeClr val="dk1"/>
                </a:solidFill>
              </a:rPr>
              <a:t> Verifique se a virtualização está ativada na BIOS</a:t>
            </a:r>
            <a:endParaRPr sz="1500">
              <a:solidFill>
                <a:schemeClr val="dk1"/>
              </a:solidFill>
            </a:endParaRPr>
          </a:p>
          <a:p>
            <a:pPr indent="-365633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8"/>
              <a:buChar char="■"/>
            </a:pPr>
            <a:r>
              <a:rPr b="1" lang="en-US" sz="1500">
                <a:solidFill>
                  <a:schemeClr val="dk1"/>
                </a:solidFill>
              </a:rPr>
              <a:t>Conta com permissões de administrador</a:t>
            </a:r>
            <a:endParaRPr sz="2058"/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658"/>
              <a:buAutoNum type="arabicPeriod"/>
            </a:pPr>
            <a:r>
              <a:rPr lang="en-US" sz="1658"/>
              <a:t>Baixe o Docker Desktop</a:t>
            </a:r>
            <a:endParaRPr sz="1658"/>
          </a:p>
          <a:p>
            <a:pPr indent="-3429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500">
                <a:solidFill>
                  <a:schemeClr val="dk1"/>
                </a:solidFill>
              </a:rPr>
              <a:t>Acesse: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🔗 </a:t>
            </a:r>
            <a:r>
              <a:rPr lang="en-US" sz="1500" u="sng">
                <a:solidFill>
                  <a:schemeClr val="hlink"/>
                </a:solidFill>
                <a:hlinkClick r:id="rId5"/>
              </a:rPr>
              <a:t>https://www.docker.com/products/docker-desktop</a:t>
            </a:r>
            <a:endParaRPr sz="15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Download for Windows</a:t>
            </a:r>
            <a:endParaRPr sz="1800">
              <a:solidFill>
                <a:schemeClr val="dk1"/>
              </a:solidFill>
            </a:endParaRPr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Execute o instalador</a:t>
            </a:r>
            <a:endParaRPr sz="1658"/>
          </a:p>
          <a:p>
            <a:pPr indent="-32385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</a:pPr>
            <a:r>
              <a:rPr lang="en-US" sz="1500">
                <a:solidFill>
                  <a:schemeClr val="dk1"/>
                </a:solidFill>
              </a:rPr>
              <a:t>Após o download, execute o arquivo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.exe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Na tela de instalação: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Mantenha as opções padrão marcadas: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Enable WSL 2 Windows Features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>
                <a:solidFill>
                  <a:schemeClr val="dk1"/>
                </a:solidFill>
              </a:rPr>
              <a:t>Add shortcut to desktop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r>
              <a:rPr lang="en-US" sz="1500">
                <a:solidFill>
                  <a:schemeClr val="dk1"/>
                </a:solidFill>
              </a:rPr>
              <a:t> para iniciar a instalação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Aguarde a conclusão e clique em </a:t>
            </a:r>
            <a:r>
              <a:rPr b="1" lang="en-US" sz="1500">
                <a:solidFill>
                  <a:schemeClr val="dk1"/>
                </a:solidFill>
              </a:rPr>
              <a:t>Close and restart</a:t>
            </a:r>
            <a:r>
              <a:rPr lang="en-US" sz="1500">
                <a:solidFill>
                  <a:schemeClr val="dk1"/>
                </a:solidFill>
              </a:rPr>
              <a:t> (se solicitado)</a:t>
            </a:r>
            <a:endParaRPr sz="1500">
              <a:solidFill>
                <a:schemeClr val="dk1"/>
              </a:solidFill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Inicie o Docker Desktop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Após a reinicialização, o Docker Desktop será iniciado automaticamente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Na primeira execução, aceite os termos de uso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Aguarde até aparecer a mensagem “Docker is running” (ou “Docker está em execução”)</a:t>
            </a:r>
            <a:endParaRPr sz="1500">
              <a:solidFill>
                <a:schemeClr val="dk1"/>
              </a:solidFill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Teste a instalação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Abra o </a:t>
            </a:r>
            <a:r>
              <a:rPr b="1" lang="en-US" sz="1500">
                <a:solidFill>
                  <a:schemeClr val="dk1"/>
                </a:solidFill>
              </a:rPr>
              <a:t>Prompt de Comando (cmd)</a:t>
            </a:r>
            <a:r>
              <a:rPr lang="en-US" sz="1500">
                <a:solidFill>
                  <a:schemeClr val="dk1"/>
                </a:solidFill>
              </a:rPr>
              <a:t> ou o </a:t>
            </a:r>
            <a:r>
              <a:rPr b="1" lang="en-US" sz="1500">
                <a:solidFill>
                  <a:schemeClr val="dk1"/>
                </a:solidFill>
              </a:rPr>
              <a:t>PowerShell</a:t>
            </a:r>
            <a:r>
              <a:rPr lang="en-US" sz="1500">
                <a:solidFill>
                  <a:schemeClr val="dk1"/>
                </a:solidFill>
              </a:rPr>
              <a:t> e digite:</a:t>
            </a:r>
            <a:endParaRPr sz="1600">
              <a:solidFill>
                <a:schemeClr val="dk1"/>
              </a:solidFill>
            </a:endParaRPr>
          </a:p>
          <a:p>
            <a:pPr indent="-179783" lvl="1" marL="379632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Execute um container de teste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17" name="Google Shape;617;g363019ff159_0_187"/>
          <p:cNvSpPr/>
          <p:nvPr/>
        </p:nvSpPr>
        <p:spPr>
          <a:xfrm flipH="1" rot="7513056">
            <a:off x="7805606" y="6667991"/>
            <a:ext cx="2983132" cy="3870144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363019ff159_0_187"/>
          <p:cNvSpPr txBox="1"/>
          <p:nvPr/>
        </p:nvSpPr>
        <p:spPr>
          <a:xfrm>
            <a:off x="12038425" y="7710025"/>
            <a:ext cx="4172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Docker version 25.0.3, build deadbee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9" name="Google Shape;619;g363019ff159_0_187"/>
          <p:cNvSpPr txBox="1"/>
          <p:nvPr/>
        </p:nvSpPr>
        <p:spPr>
          <a:xfrm>
            <a:off x="12181375" y="6769050"/>
            <a:ext cx="4038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docker --version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g363019ff159_0_187"/>
          <p:cNvSpPr txBox="1"/>
          <p:nvPr/>
        </p:nvSpPr>
        <p:spPr>
          <a:xfrm>
            <a:off x="11703300" y="6245850"/>
            <a:ext cx="37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No terminal, digite:</a:t>
            </a:r>
            <a:endParaRPr/>
          </a:p>
        </p:txBody>
      </p:sp>
      <p:sp>
        <p:nvSpPr>
          <p:cNvPr id="621" name="Google Shape;621;g363019ff159_0_187"/>
          <p:cNvSpPr txBox="1"/>
          <p:nvPr/>
        </p:nvSpPr>
        <p:spPr>
          <a:xfrm>
            <a:off x="11724175" y="7200150"/>
            <a:ext cx="428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deverá ver algo como: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22" name="Google Shape;622;g363019ff159_0_187"/>
          <p:cNvSpPr/>
          <p:nvPr/>
        </p:nvSpPr>
        <p:spPr>
          <a:xfrm>
            <a:off x="12819700" y="8764703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g363019ff159_0_187"/>
          <p:cNvSpPr txBox="1"/>
          <p:nvPr/>
        </p:nvSpPr>
        <p:spPr>
          <a:xfrm>
            <a:off x="11872250" y="8878800"/>
            <a:ext cx="48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docker run hello-world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4" name="Google Shape;624;g363019ff159_0_187"/>
          <p:cNvSpPr txBox="1"/>
          <p:nvPr/>
        </p:nvSpPr>
        <p:spPr>
          <a:xfrm>
            <a:off x="11740650" y="8361300"/>
            <a:ext cx="529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pode testar rapidamente com: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25" name="Google Shape;625;g363019ff159_0_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16375" y="1159900"/>
            <a:ext cx="2824100" cy="14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3019ff159_0_28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1" name="Google Shape;631;g363019ff159_0_28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g363019ff159_0_28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633" name="Google Shape;633;g363019ff159_0_287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SWAGGER</a:t>
            </a:r>
            <a:endParaRPr/>
          </a:p>
        </p:txBody>
      </p:sp>
      <p:sp>
        <p:nvSpPr>
          <p:cNvPr id="634" name="Google Shape;634;g363019ff159_0_287"/>
          <p:cNvSpPr txBox="1"/>
          <p:nvPr/>
        </p:nvSpPr>
        <p:spPr>
          <a:xfrm>
            <a:off x="2177101" y="8342425"/>
            <a:ext cx="1393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Swagger no contexto do Spring Boot</a:t>
            </a:r>
            <a:endParaRPr/>
          </a:p>
        </p:txBody>
      </p:sp>
      <p:pic>
        <p:nvPicPr>
          <p:cNvPr id="635" name="Google Shape;635;g363019ff159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199" y="4534613"/>
            <a:ext cx="2949605" cy="2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 rot="11079">
            <a:off x="5400120" y="1047661"/>
            <a:ext cx="1182188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4"/>
          <p:cNvSpPr/>
          <p:nvPr/>
        </p:nvSpPr>
        <p:spPr>
          <a:xfrm>
            <a:off x="4939275" y="4689125"/>
            <a:ext cx="8179251" cy="3303091"/>
          </a:xfrm>
          <a:custGeom>
            <a:rect b="b" l="l" r="r" t="t"/>
            <a:pathLst>
              <a:path extrusionOk="0" h="3303091" w="8179251">
                <a:moveTo>
                  <a:pt x="0" y="0"/>
                </a:moveTo>
                <a:lnTo>
                  <a:pt x="8179251" y="0"/>
                </a:lnTo>
                <a:lnTo>
                  <a:pt x="8179251" y="3303091"/>
                </a:lnTo>
                <a:lnTo>
                  <a:pt x="0" y="3303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6253720" y="5519481"/>
            <a:ext cx="5550408" cy="1859376"/>
          </a:xfrm>
          <a:custGeom>
            <a:rect b="b" l="l" r="r" t="t"/>
            <a:pathLst>
              <a:path extrusionOk="0" h="2479167" w="7400544">
                <a:moveTo>
                  <a:pt x="0" y="0"/>
                </a:moveTo>
                <a:lnTo>
                  <a:pt x="7400544" y="0"/>
                </a:lnTo>
                <a:lnTo>
                  <a:pt x="7400544" y="2479167"/>
                </a:lnTo>
                <a:lnTo>
                  <a:pt x="0" y="2479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8" l="0" r="0" t="-1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5785519" y="2601549"/>
            <a:ext cx="6716962" cy="1557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33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Realização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1572632" y="894474"/>
            <a:ext cx="3693619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INSTITUIÇÃO REALIZADORA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63019ff159_0_29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g363019ff159_0_29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g363019ff159_0_29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643" name="Google Shape;643;g363019ff159_0_297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644" name="Google Shape;644;g363019ff159_0_297"/>
          <p:cNvSpPr txBox="1"/>
          <p:nvPr/>
        </p:nvSpPr>
        <p:spPr>
          <a:xfrm>
            <a:off x="4402376" y="3297751"/>
            <a:ext cx="11011200" cy="6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O Swagger (agora parte da especificação OpenAPI) é uma ferramenta que gera automaticamente a documentação interativa da sua API.</a:t>
            </a:r>
            <a:endParaRPr sz="30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91"/>
          </a:p>
          <a:p>
            <a:pPr indent="0" lvl="0" marL="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1"/>
              <a:t> Com ela, você pode:</a:t>
            </a:r>
            <a:endParaRPr sz="3091"/>
          </a:p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Ver todos os endpoints disponíveis</a:t>
            </a:r>
            <a:endParaRPr sz="30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91"/>
          </a:p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Testar requisições diretamente no navegador</a:t>
            </a:r>
            <a:endParaRPr sz="30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91"/>
          </a:p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Compartilhar a documentação da sua API com outros desenvolvedores</a:t>
            </a:r>
            <a:endParaRPr sz="3091"/>
          </a:p>
        </p:txBody>
      </p:sp>
      <p:pic>
        <p:nvPicPr>
          <p:cNvPr id="645" name="Google Shape;645;g363019ff159_0_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50" y="1152199"/>
            <a:ext cx="1363100" cy="126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3019ff159_0_307"/>
          <p:cNvSpPr/>
          <p:nvPr/>
        </p:nvSpPr>
        <p:spPr>
          <a:xfrm>
            <a:off x="10430212" y="5316113"/>
            <a:ext cx="5279304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363019ff159_0_30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2" name="Google Shape;652;g363019ff159_0_30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g363019ff159_0_30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787"/>
              <a:t>Swagger</a:t>
            </a:r>
            <a:endParaRPr/>
          </a:p>
        </p:txBody>
      </p:sp>
      <p:sp>
        <p:nvSpPr>
          <p:cNvPr id="654" name="Google Shape;654;g363019ff159_0_307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Configuração</a:t>
            </a:r>
            <a:endParaRPr sz="2200"/>
          </a:p>
        </p:txBody>
      </p:sp>
      <p:sp>
        <p:nvSpPr>
          <p:cNvPr id="655" name="Google Shape;655;g363019ff159_0_307"/>
          <p:cNvSpPr txBox="1"/>
          <p:nvPr/>
        </p:nvSpPr>
        <p:spPr>
          <a:xfrm>
            <a:off x="5015100" y="1116275"/>
            <a:ext cx="1091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8"/>
              <a:t>Como usar Swagger no Spring Boot para documentar API</a:t>
            </a:r>
            <a:r>
              <a:rPr b="1" lang="en-US" sz="2888"/>
              <a:t>s</a:t>
            </a:r>
            <a:endParaRPr sz="1000"/>
          </a:p>
        </p:txBody>
      </p:sp>
      <p:sp>
        <p:nvSpPr>
          <p:cNvPr id="656" name="Google Shape;656;g363019ff159_0_307"/>
          <p:cNvSpPr txBox="1"/>
          <p:nvPr/>
        </p:nvSpPr>
        <p:spPr>
          <a:xfrm>
            <a:off x="563800" y="1610450"/>
            <a:ext cx="104958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70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/>
              <a:t>Adicione a dependência no pom.xml (para Maven</a:t>
            </a:r>
            <a:r>
              <a:rPr lang="en-US"/>
              <a:t>)</a:t>
            </a:r>
            <a:endParaRPr/>
          </a:p>
          <a:p>
            <a:pPr indent="-1670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Execute o projeto normalmente</a:t>
            </a:r>
            <a:endParaRPr/>
          </a:p>
          <a:p>
            <a:pPr indent="-374650" lvl="2" marL="97155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/>
              <a:t>Não é necessário fazer nenhuma configuração adicional!</a:t>
            </a:r>
            <a:endParaRPr/>
          </a:p>
          <a:p>
            <a:pPr indent="-374650" lvl="2" marL="97155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/>
              <a:t>O Springdoc já irá escanear os seus endpoints REST e gerar a documentação.</a:t>
            </a:r>
            <a:endParaRPr i="1">
              <a:solidFill>
                <a:schemeClr val="dk1"/>
              </a:solidFill>
            </a:endParaRPr>
          </a:p>
          <a:p>
            <a:pPr indent="-1771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8"/>
              <a:buFont typeface="Arial"/>
              <a:buAutoNum type="arabicPeriod"/>
            </a:pPr>
            <a:r>
              <a:rPr lang="en-US" sz="1558"/>
              <a:t>Acesse a interface Swagger no navegador</a:t>
            </a:r>
            <a:endParaRPr sz="1558"/>
          </a:p>
          <a:p>
            <a:pPr indent="-374650" lvl="2" marL="97155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>
                <a:solidFill>
                  <a:schemeClr val="dk1"/>
                </a:solidFill>
              </a:rPr>
              <a:t>Após subir o projeto (mvn spring-boot:run ou rodando a aplicação)</a:t>
            </a:r>
            <a:endParaRPr i="1">
              <a:solidFill>
                <a:schemeClr val="dk1"/>
              </a:solidFill>
            </a:endParaRPr>
          </a:p>
          <a:p>
            <a:pPr indent="-17343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Personalize a documentação (opcional)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57" name="Google Shape;657;g363019ff159_0_307"/>
          <p:cNvSpPr txBox="1"/>
          <p:nvPr/>
        </p:nvSpPr>
        <p:spPr>
          <a:xfrm>
            <a:off x="9167188" y="5457888"/>
            <a:ext cx="65901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http://localhost:8080/swagger-ui.html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8" name="Google Shape;658;g363019ff159_0_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8550" y="1152199"/>
            <a:ext cx="1363100" cy="126727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363019ff159_0_307"/>
          <p:cNvSpPr/>
          <p:nvPr/>
        </p:nvSpPr>
        <p:spPr>
          <a:xfrm>
            <a:off x="1176050" y="4513900"/>
            <a:ext cx="5840932" cy="4273347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363019ff159_0_307"/>
          <p:cNvSpPr/>
          <p:nvPr/>
        </p:nvSpPr>
        <p:spPr>
          <a:xfrm>
            <a:off x="9955038" y="2011426"/>
            <a:ext cx="6065583" cy="2074051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363019ff159_0_307"/>
          <p:cNvSpPr txBox="1"/>
          <p:nvPr/>
        </p:nvSpPr>
        <p:spPr>
          <a:xfrm>
            <a:off x="10112500" y="2123013"/>
            <a:ext cx="56448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&lt;dependency&gt;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   &lt;groupId&gt;org.springdoc&lt;/groupId&gt;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&lt;artifactId&gt;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springdoc-openapi-starter-webmvc-ui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&lt;/artifactId&gt;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&lt;version&gt;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2.8.9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&lt;/version&gt;</a:t>
            </a:r>
            <a:endParaRPr sz="1100">
              <a:solidFill>
                <a:srgbClr val="F08D49"/>
              </a:solidFill>
              <a:highlight>
                <a:srgbClr val="2D2D2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08D49"/>
                </a:solidFill>
                <a:highlight>
                  <a:srgbClr val="2D2D2D"/>
                </a:highlight>
                <a:latin typeface="Consolas"/>
                <a:ea typeface="Consolas"/>
                <a:cs typeface="Consolas"/>
                <a:sym typeface="Consolas"/>
              </a:rPr>
              <a:t>&lt;/dependency&gt;</a:t>
            </a:r>
            <a:endParaRPr i="1" sz="1600">
              <a:solidFill>
                <a:srgbClr val="F08D4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" name="Google Shape;662;g363019ff159_0_307"/>
          <p:cNvSpPr/>
          <p:nvPr/>
        </p:nvSpPr>
        <p:spPr>
          <a:xfrm rot="4508683">
            <a:off x="7447674" y="1173966"/>
            <a:ext cx="1677522" cy="2185142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g363019ff159_0_307"/>
          <p:cNvSpPr/>
          <p:nvPr/>
        </p:nvSpPr>
        <p:spPr>
          <a:xfrm rot="4661417">
            <a:off x="7143806" y="2687630"/>
            <a:ext cx="2944793" cy="2525573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363019ff159_0_307"/>
          <p:cNvSpPr txBox="1"/>
          <p:nvPr/>
        </p:nvSpPr>
        <p:spPr>
          <a:xfrm>
            <a:off x="1572615" y="4703900"/>
            <a:ext cx="5279400" cy="4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package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com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deliverytech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delivery_api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springframework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boot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SpringApplication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springframework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boot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autoconfigure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SpringBootApplication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OpenAPIDefinition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info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Info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@OpenAPIDefinition(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info </a:t>
            </a:r>
            <a:r>
              <a:rPr lang="en-US" sz="10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@Info(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title </a:t>
            </a:r>
            <a:r>
              <a:rPr lang="en-US" sz="10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"API de Clientes"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version </a:t>
            </a:r>
            <a:r>
              <a:rPr lang="en-US" sz="10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"1.0"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description </a:t>
            </a:r>
            <a:r>
              <a:rPr lang="en-US" sz="10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"Documentação da API para gerenciamento de clientes"</a:t>
            </a:r>
            <a:endParaRPr sz="1050">
              <a:solidFill>
                <a:srgbClr val="7EC6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@SpringBootApplication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DeliveryApiApplication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static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void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main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[]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SpringApplication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run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DeliveryApiApplication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10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10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10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</p:txBody>
      </p:sp>
      <p:sp>
        <p:nvSpPr>
          <p:cNvPr id="665" name="Google Shape;665;g363019ff159_0_307"/>
          <p:cNvSpPr/>
          <p:nvPr/>
        </p:nvSpPr>
        <p:spPr>
          <a:xfrm rot="5613018">
            <a:off x="2513052" y="3590144"/>
            <a:ext cx="1357111" cy="766342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90ab1b06_1_4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1" name="Google Shape;671;g36e90ab1b06_1_43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2" name="Google Shape;672;g36e90ab1b06_1_43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Swagger</a:t>
            </a:r>
            <a:endParaRPr/>
          </a:p>
        </p:txBody>
      </p:sp>
      <p:sp>
        <p:nvSpPr>
          <p:cNvPr id="673" name="Google Shape;673;g36e90ab1b06_1_43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Configuração</a:t>
            </a:r>
            <a:endParaRPr sz="2200"/>
          </a:p>
        </p:txBody>
      </p:sp>
      <p:sp>
        <p:nvSpPr>
          <p:cNvPr id="674" name="Google Shape;674;g36e90ab1b06_1_43"/>
          <p:cNvSpPr txBox="1"/>
          <p:nvPr/>
        </p:nvSpPr>
        <p:spPr>
          <a:xfrm>
            <a:off x="5015100" y="1116275"/>
            <a:ext cx="1091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8"/>
              <a:t>Como usar Swagger no Spring Boot para documentar APIs</a:t>
            </a:r>
            <a:endParaRPr sz="1000"/>
          </a:p>
        </p:txBody>
      </p:sp>
      <p:sp>
        <p:nvSpPr>
          <p:cNvPr id="675" name="Google Shape;675;g36e90ab1b06_1_43"/>
          <p:cNvSpPr txBox="1"/>
          <p:nvPr/>
        </p:nvSpPr>
        <p:spPr>
          <a:xfrm>
            <a:off x="563800" y="1610450"/>
            <a:ext cx="10495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5. Documente seus endpoints com anotações (opcional)</a:t>
            </a:r>
            <a:endParaRPr b="1" sz="1300"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     </a:t>
            </a:r>
            <a:r>
              <a:rPr lang="en-US" sz="1300"/>
              <a:t>Você pode usar anotações para detalhar melhor cada endpoint:</a:t>
            </a:r>
            <a:endParaRPr sz="1500"/>
          </a:p>
        </p:txBody>
      </p:sp>
      <p:pic>
        <p:nvPicPr>
          <p:cNvPr id="676" name="Google Shape;676;g36e90ab1b06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8550" y="1152199"/>
            <a:ext cx="1363100" cy="126727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36e90ab1b06_1_43"/>
          <p:cNvSpPr/>
          <p:nvPr/>
        </p:nvSpPr>
        <p:spPr>
          <a:xfrm>
            <a:off x="1047750" y="2092925"/>
            <a:ext cx="5953258" cy="7875382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36e90ab1b06_1_43"/>
          <p:cNvSpPr/>
          <p:nvPr/>
        </p:nvSpPr>
        <p:spPr>
          <a:xfrm rot="4505278">
            <a:off x="7203247" y="7323661"/>
            <a:ext cx="941297" cy="1065672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g36e90ab1b06_1_43"/>
          <p:cNvSpPr txBox="1"/>
          <p:nvPr/>
        </p:nvSpPr>
        <p:spPr>
          <a:xfrm>
            <a:off x="1333325" y="2092925"/>
            <a:ext cx="56448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package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com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deliverytech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delivery_api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controller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springframework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bind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GetMapping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springframework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bind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RestController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Operation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tags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Tag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responses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ApiResponse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media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Content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io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swagger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v3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oas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annotations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media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Schema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time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LocalDateTime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util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@RestController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@Tag(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"Health Check"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description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"Verifica o status da API e exibe informações do sistema"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HealthController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@Operation(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summary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"Verifica o status da API"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description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"Retorna informações básicas como status, timestamp, versão do Java e nome do serviço."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responses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@ApiResponse(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responseCode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"200"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description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"API em funcionamento"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content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@Content(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mediaType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"application/json"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@GetMapping(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"/health"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&lt;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&gt;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health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of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"status"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"UP"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"timestamp"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LocalDateTime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now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().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toString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"service"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"Delivery API"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"javaVersion"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System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getProperty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"java.version"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@Operation(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summary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"Informações da aplicação"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description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"Retorna informações detalhadas da aplicação como nome, versão, desenvolvedor e frameworks."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	responses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@ApiResponse(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responseCode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"200"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description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"Informações da aplicação retornadas com sucesso"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	content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@Content(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	mediaType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"application/json"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	schema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@Schema(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-US" sz="7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@GetMapping(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"/info"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info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"Delivery Tech API"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"1.0.0"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"Anderson Buenos"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"JDK 17"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0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"Spring Boot 3.5.3"</a:t>
            </a:r>
            <a:endParaRPr sz="700">
              <a:solidFill>
                <a:srgbClr val="7EC6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record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application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developer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javaVersion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framework</a:t>
            </a:r>
            <a:endParaRPr sz="7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7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{}</a:t>
            </a:r>
            <a:endParaRPr sz="7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00">
              <a:solidFill>
                <a:srgbClr val="CC99C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0" name="Google Shape;680;g36e90ab1b06_1_43"/>
          <p:cNvSpPr txBox="1"/>
          <p:nvPr/>
        </p:nvSpPr>
        <p:spPr>
          <a:xfrm>
            <a:off x="8092225" y="8451500"/>
            <a:ext cx="60075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🔍 Explicação rápida: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@Tag</a:t>
            </a:r>
            <a:r>
              <a:rPr lang="en-US" sz="1100">
                <a:solidFill>
                  <a:schemeClr val="dk1"/>
                </a:solidFill>
              </a:rPr>
              <a:t>: agrupa os endpoints sob uma seção chamada </a:t>
            </a:r>
            <a:r>
              <a:rPr b="1" lang="en-US" sz="1100">
                <a:solidFill>
                  <a:schemeClr val="dk1"/>
                </a:solidFill>
              </a:rPr>
              <a:t>Health Check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@Operation</a:t>
            </a:r>
            <a:r>
              <a:rPr lang="en-US" sz="1100">
                <a:solidFill>
                  <a:schemeClr val="dk1"/>
                </a:solidFill>
              </a:rPr>
              <a:t>: descreve o que o endpoint faz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@ApiResponse</a:t>
            </a:r>
            <a:r>
              <a:rPr lang="en-US" sz="1100">
                <a:solidFill>
                  <a:schemeClr val="dk1"/>
                </a:solidFill>
              </a:rPr>
              <a:t>: define o código HTTP e o conteúdo da resposta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@Schema(implementation = AppInfo.class)</a:t>
            </a:r>
            <a:r>
              <a:rPr lang="en-US" sz="1100">
                <a:solidFill>
                  <a:schemeClr val="dk1"/>
                </a:solidFill>
              </a:rPr>
              <a:t>: mostra o modelo de resposta esperada no Swagger UI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81" name="Google Shape;681;g36e90ab1b06_1_43"/>
          <p:cNvSpPr txBox="1"/>
          <p:nvPr/>
        </p:nvSpPr>
        <p:spPr>
          <a:xfrm>
            <a:off x="9421000" y="2092925"/>
            <a:ext cx="10495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6</a:t>
            </a:r>
            <a:r>
              <a:rPr b="1" lang="en-US" sz="1300"/>
              <a:t>. Documente seus endpoints com anotações (opcional)</a:t>
            </a:r>
            <a:endParaRPr b="1" sz="1300"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     Você pode usar anotações para detalhar melhor cada endpoint:</a:t>
            </a:r>
            <a:endParaRPr sz="1500"/>
          </a:p>
        </p:txBody>
      </p:sp>
      <p:graphicFrame>
        <p:nvGraphicFramePr>
          <p:cNvPr id="682" name="Google Shape;682;g36e90ab1b06_1_43"/>
          <p:cNvGraphicFramePr/>
          <p:nvPr/>
        </p:nvGraphicFramePr>
        <p:xfrm>
          <a:off x="9354850" y="2784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{3FA250EB-6919-44FE-B995-A0318D912C6B}</a:tableStyleId>
              </a:tblPr>
              <a:tblGrid>
                <a:gridCol w="2256925"/>
                <a:gridCol w="3057150"/>
              </a:tblGrid>
              <a:tr h="40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Recurso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URL padrão no Spring Boot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Interface Swagger 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/swagger-ui.html</a:t>
                      </a:r>
                      <a:r>
                        <a:rPr lang="en-US" sz="1100"/>
                        <a:t> ou </a:t>
                      </a: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/swagger-ui/index.html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64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Arquivo OpenAPI gerado (JSON)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/v3/api-docs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3" name="Google Shape;683;g36e90ab1b06_1_43"/>
          <p:cNvSpPr txBox="1"/>
          <p:nvPr/>
        </p:nvSpPr>
        <p:spPr>
          <a:xfrm>
            <a:off x="9421000" y="5265263"/>
            <a:ext cx="3000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7</a:t>
            </a:r>
            <a:r>
              <a:rPr b="1" lang="en-US" sz="1300">
                <a:solidFill>
                  <a:schemeClr val="dk1"/>
                </a:solidFill>
              </a:rPr>
              <a:t>. Teste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Rode a aplicação localmente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Acesse o Swagger UI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Clique em “Try it out” para testar os métodos GET, POST, PUT etc.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84" name="Google Shape;684;g36e90ab1b06_1_43"/>
          <p:cNvPicPr preferRelativeResize="0"/>
          <p:nvPr/>
        </p:nvPicPr>
        <p:blipFill rotWithShape="1">
          <a:blip r:embed="rId7">
            <a:alphaModFix/>
          </a:blip>
          <a:srcRect b="0" l="0" r="0" t="37714"/>
          <a:stretch/>
        </p:blipFill>
        <p:spPr>
          <a:xfrm>
            <a:off x="12257050" y="4920692"/>
            <a:ext cx="3671749" cy="22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0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0" name="Google Shape;690;p30"/>
          <p:cNvCxnSpPr/>
          <p:nvPr/>
        </p:nvCxnSpPr>
        <p:spPr>
          <a:xfrm rot="9217">
            <a:off x="3068678" y="1047661"/>
            <a:ext cx="14209697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30"/>
          <p:cNvSpPr/>
          <p:nvPr/>
        </p:nvSpPr>
        <p:spPr>
          <a:xfrm>
            <a:off x="1047750" y="4336407"/>
            <a:ext cx="4752276" cy="994037"/>
          </a:xfrm>
          <a:custGeom>
            <a:rect b="b" l="l" r="r" t="t"/>
            <a:pathLst>
              <a:path extrusionOk="0" h="994037" w="4752276">
                <a:moveTo>
                  <a:pt x="0" y="0"/>
                </a:moveTo>
                <a:lnTo>
                  <a:pt x="4752276" y="0"/>
                </a:lnTo>
                <a:lnTo>
                  <a:pt x="4752276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0"/>
          <p:cNvSpPr/>
          <p:nvPr/>
        </p:nvSpPr>
        <p:spPr>
          <a:xfrm>
            <a:off x="1047750" y="7067923"/>
            <a:ext cx="4752276" cy="994037"/>
          </a:xfrm>
          <a:custGeom>
            <a:rect b="b" l="l" r="r" t="t"/>
            <a:pathLst>
              <a:path extrusionOk="0" h="994037" w="4752276">
                <a:moveTo>
                  <a:pt x="0" y="0"/>
                </a:moveTo>
                <a:lnTo>
                  <a:pt x="4752276" y="0"/>
                </a:lnTo>
                <a:lnTo>
                  <a:pt x="4752276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0"/>
          <p:cNvSpPr/>
          <p:nvPr/>
        </p:nvSpPr>
        <p:spPr>
          <a:xfrm>
            <a:off x="1047750" y="4336407"/>
            <a:ext cx="838894" cy="994037"/>
          </a:xfrm>
          <a:custGeom>
            <a:rect b="b" l="l" r="r" t="t"/>
            <a:pathLst>
              <a:path extrusionOk="0" h="994037" w="838894">
                <a:moveTo>
                  <a:pt x="0" y="0"/>
                </a:moveTo>
                <a:lnTo>
                  <a:pt x="838894" y="0"/>
                </a:lnTo>
                <a:lnTo>
                  <a:pt x="838894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0"/>
          <p:cNvSpPr/>
          <p:nvPr/>
        </p:nvSpPr>
        <p:spPr>
          <a:xfrm>
            <a:off x="1047750" y="7067923"/>
            <a:ext cx="838894" cy="994037"/>
          </a:xfrm>
          <a:custGeom>
            <a:rect b="b" l="l" r="r" t="t"/>
            <a:pathLst>
              <a:path extrusionOk="0" h="994037" w="838894">
                <a:moveTo>
                  <a:pt x="0" y="0"/>
                </a:moveTo>
                <a:lnTo>
                  <a:pt x="838894" y="0"/>
                </a:lnTo>
                <a:lnTo>
                  <a:pt x="838894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0"/>
          <p:cNvSpPr/>
          <p:nvPr/>
        </p:nvSpPr>
        <p:spPr>
          <a:xfrm>
            <a:off x="1047750" y="1777097"/>
            <a:ext cx="1925003" cy="1823466"/>
          </a:xfrm>
          <a:custGeom>
            <a:rect b="b" l="l" r="r" t="t"/>
            <a:pathLst>
              <a:path extrusionOk="0" h="2431288" w="2566670">
                <a:moveTo>
                  <a:pt x="0" y="0"/>
                </a:moveTo>
                <a:lnTo>
                  <a:pt x="2566670" y="0"/>
                </a:lnTo>
                <a:lnTo>
                  <a:pt x="2566670" y="2431288"/>
                </a:lnTo>
                <a:lnTo>
                  <a:pt x="0" y="2431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" l="0" r="0" t="-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0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697" name="Google Shape;697;p30"/>
          <p:cNvSpPr txBox="1"/>
          <p:nvPr/>
        </p:nvSpPr>
        <p:spPr>
          <a:xfrm>
            <a:off x="3290562" y="1738997"/>
            <a:ext cx="9419104" cy="887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Suporte ao Aluno</a:t>
            </a:r>
            <a:endParaRPr/>
          </a:p>
        </p:txBody>
      </p:sp>
      <p:sp>
        <p:nvSpPr>
          <p:cNvPr id="698" name="Google Shape;698;p30"/>
          <p:cNvSpPr txBox="1"/>
          <p:nvPr/>
        </p:nvSpPr>
        <p:spPr>
          <a:xfrm>
            <a:off x="1047750" y="5405844"/>
            <a:ext cx="12211844" cy="1015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resolver sua questão, abra um chamado no nosso sistema de suporte. Disponibilizamos um tutorial que explica passo a passo como fazer isso.</a:t>
            </a:r>
            <a:endParaRPr/>
          </a:p>
        </p:txBody>
      </p:sp>
      <p:sp>
        <p:nvSpPr>
          <p:cNvPr id="699" name="Google Shape;699;p30"/>
          <p:cNvSpPr txBox="1"/>
          <p:nvPr/>
        </p:nvSpPr>
        <p:spPr>
          <a:xfrm>
            <a:off x="1047750" y="8138160"/>
            <a:ext cx="12211844" cy="1015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muito importante que você concentre todos os seus pedidos por meio deste canal oficial. Isso garante que sua solicitação seja tratada com a devida atenção e rapidez.</a:t>
            </a:r>
            <a:endParaRPr/>
          </a:p>
        </p:txBody>
      </p:sp>
      <p:sp>
        <p:nvSpPr>
          <p:cNvPr id="700" name="Google Shape;700;p30"/>
          <p:cNvSpPr txBox="1"/>
          <p:nvPr/>
        </p:nvSpPr>
        <p:spPr>
          <a:xfrm>
            <a:off x="3303542" y="2485263"/>
            <a:ext cx="11693896" cy="1205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Estamos aqui para ajudar você! Se tiver qualquer dúvida, solicitação ou problema técnico, siga os passos abaixo:</a:t>
            </a:r>
            <a:endParaRPr/>
          </a:p>
        </p:txBody>
      </p:sp>
      <p:sp>
        <p:nvSpPr>
          <p:cNvPr id="701" name="Google Shape;701;p30"/>
          <p:cNvSpPr txBox="1"/>
          <p:nvPr/>
        </p:nvSpPr>
        <p:spPr>
          <a:xfrm>
            <a:off x="2158021" y="4570095"/>
            <a:ext cx="323109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Abra um Chamado</a:t>
            </a:r>
            <a:endParaRPr/>
          </a:p>
        </p:txBody>
      </p:sp>
      <p:sp>
        <p:nvSpPr>
          <p:cNvPr id="702" name="Google Shape;702;p30"/>
          <p:cNvSpPr txBox="1"/>
          <p:nvPr/>
        </p:nvSpPr>
        <p:spPr>
          <a:xfrm>
            <a:off x="2158021" y="7301611"/>
            <a:ext cx="323109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 Canal Oficial</a:t>
            </a:r>
            <a:endParaRPr/>
          </a:p>
        </p:txBody>
      </p:sp>
      <p:sp>
        <p:nvSpPr>
          <p:cNvPr id="703" name="Google Shape;703;p30"/>
          <p:cNvSpPr txBox="1"/>
          <p:nvPr/>
        </p:nvSpPr>
        <p:spPr>
          <a:xfrm>
            <a:off x="1096966" y="4428272"/>
            <a:ext cx="740463" cy="754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04" name="Google Shape;704;p30"/>
          <p:cNvSpPr txBox="1"/>
          <p:nvPr/>
        </p:nvSpPr>
        <p:spPr>
          <a:xfrm>
            <a:off x="1096966" y="7159788"/>
            <a:ext cx="740463" cy="754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0" name="Google Shape;710;p31"/>
          <p:cNvCxnSpPr/>
          <p:nvPr/>
        </p:nvCxnSpPr>
        <p:spPr>
          <a:xfrm rot="9143">
            <a:off x="3068679" y="1047661"/>
            <a:ext cx="14324796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31"/>
          <p:cNvSpPr/>
          <p:nvPr/>
        </p:nvSpPr>
        <p:spPr>
          <a:xfrm>
            <a:off x="-1429340" y="1617798"/>
            <a:ext cx="18803739" cy="7640502"/>
          </a:xfrm>
          <a:custGeom>
            <a:rect b="b" l="l" r="r" t="t"/>
            <a:pathLst>
              <a:path extrusionOk="0" h="7640502" w="18803739">
                <a:moveTo>
                  <a:pt x="0" y="0"/>
                </a:moveTo>
                <a:lnTo>
                  <a:pt x="18803739" y="0"/>
                </a:lnTo>
                <a:lnTo>
                  <a:pt x="18803739" y="7640502"/>
                </a:lnTo>
                <a:lnTo>
                  <a:pt x="0" y="764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1"/>
          <p:cNvSpPr/>
          <p:nvPr/>
        </p:nvSpPr>
        <p:spPr>
          <a:xfrm>
            <a:off x="10595514" y="3013341"/>
            <a:ext cx="5616512" cy="5320379"/>
          </a:xfrm>
          <a:custGeom>
            <a:rect b="b" l="l" r="r" t="t"/>
            <a:pathLst>
              <a:path extrusionOk="0" h="7093839" w="7488682">
                <a:moveTo>
                  <a:pt x="0" y="0"/>
                </a:moveTo>
                <a:lnTo>
                  <a:pt x="7488682" y="0"/>
                </a:lnTo>
                <a:lnTo>
                  <a:pt x="7488682" y="7093839"/>
                </a:lnTo>
                <a:lnTo>
                  <a:pt x="0" y="7093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" l="0" r="0" t="-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1"/>
          <p:cNvSpPr/>
          <p:nvPr/>
        </p:nvSpPr>
        <p:spPr>
          <a:xfrm>
            <a:off x="1047750" y="7036963"/>
            <a:ext cx="3777023" cy="994037"/>
          </a:xfrm>
          <a:custGeom>
            <a:rect b="b" l="l" r="r" t="t"/>
            <a:pathLst>
              <a:path extrusionOk="0" h="994037" w="3777023">
                <a:moveTo>
                  <a:pt x="0" y="0"/>
                </a:moveTo>
                <a:lnTo>
                  <a:pt x="3777023" y="0"/>
                </a:lnTo>
                <a:lnTo>
                  <a:pt x="3777023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1"/>
          <p:cNvSpPr/>
          <p:nvPr/>
        </p:nvSpPr>
        <p:spPr>
          <a:xfrm>
            <a:off x="3951475" y="7352536"/>
            <a:ext cx="339471" cy="507588"/>
          </a:xfrm>
          <a:custGeom>
            <a:rect b="b" l="l" r="r" t="t"/>
            <a:pathLst>
              <a:path extrusionOk="0" h="676783" w="452628">
                <a:moveTo>
                  <a:pt x="0" y="0"/>
                </a:moveTo>
                <a:lnTo>
                  <a:pt x="452628" y="0"/>
                </a:lnTo>
                <a:lnTo>
                  <a:pt x="452628" y="676783"/>
                </a:lnTo>
                <a:lnTo>
                  <a:pt x="0" y="67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5" t="-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1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716" name="Google Shape;716;p31"/>
          <p:cNvSpPr txBox="1"/>
          <p:nvPr/>
        </p:nvSpPr>
        <p:spPr>
          <a:xfrm>
            <a:off x="1047750" y="2961184"/>
            <a:ext cx="7721387" cy="2215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Abrindo um chamado</a:t>
            </a:r>
            <a:endParaRPr/>
          </a:p>
        </p:txBody>
      </p:sp>
      <p:sp>
        <p:nvSpPr>
          <p:cNvPr id="717" name="Google Shape;717;p31"/>
          <p:cNvSpPr txBox="1"/>
          <p:nvPr/>
        </p:nvSpPr>
        <p:spPr>
          <a:xfrm>
            <a:off x="1047750" y="5385718"/>
            <a:ext cx="45213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Aprenda o passo a passo para </a:t>
            </a:r>
            <a:r>
              <a:rPr b="1"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abrir um chamado!</a:t>
            </a:r>
            <a:endParaRPr/>
          </a:p>
        </p:txBody>
      </p:sp>
      <p:sp>
        <p:nvSpPr>
          <p:cNvPr id="718" name="Google Shape;718;p31"/>
          <p:cNvSpPr txBox="1"/>
          <p:nvPr/>
        </p:nvSpPr>
        <p:spPr>
          <a:xfrm>
            <a:off x="1572632" y="7182450"/>
            <a:ext cx="2050524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Vamos lá!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2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32"/>
          <p:cNvCxnSpPr/>
          <p:nvPr/>
        </p:nvCxnSpPr>
        <p:spPr>
          <a:xfrm rot="9217">
            <a:off x="3068678" y="1047661"/>
            <a:ext cx="14209697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5" name="Google Shape;725;p32"/>
          <p:cNvSpPr/>
          <p:nvPr/>
        </p:nvSpPr>
        <p:spPr>
          <a:xfrm>
            <a:off x="1064741" y="3859471"/>
            <a:ext cx="9858947" cy="312229"/>
          </a:xfrm>
          <a:custGeom>
            <a:rect b="b" l="l" r="r" t="t"/>
            <a:pathLst>
              <a:path extrusionOk="0" h="416306" w="13145263">
                <a:moveTo>
                  <a:pt x="0" y="416306"/>
                </a:moveTo>
                <a:lnTo>
                  <a:pt x="0" y="283210"/>
                </a:lnTo>
                <a:cubicBezTo>
                  <a:pt x="0" y="127381"/>
                  <a:pt x="127381" y="0"/>
                  <a:pt x="283210" y="0"/>
                </a:cubicBezTo>
                <a:lnTo>
                  <a:pt x="12862052" y="0"/>
                </a:lnTo>
                <a:cubicBezTo>
                  <a:pt x="13017754" y="0"/>
                  <a:pt x="13145263" y="127381"/>
                  <a:pt x="13145263" y="283210"/>
                </a:cubicBezTo>
                <a:lnTo>
                  <a:pt x="13145263" y="416306"/>
                </a:lnTo>
                <a:cubicBezTo>
                  <a:pt x="13145263" y="416306"/>
                  <a:pt x="0" y="416306"/>
                  <a:pt x="0" y="416306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2"/>
          <p:cNvSpPr/>
          <p:nvPr/>
        </p:nvSpPr>
        <p:spPr>
          <a:xfrm>
            <a:off x="1058369" y="4161057"/>
            <a:ext cx="9858947" cy="5086635"/>
          </a:xfrm>
          <a:custGeom>
            <a:rect b="b" l="l" r="r" t="t"/>
            <a:pathLst>
              <a:path extrusionOk="0" h="6782181" w="13145263">
                <a:moveTo>
                  <a:pt x="12862052" y="6782181"/>
                </a:moveTo>
                <a:lnTo>
                  <a:pt x="283210" y="6782181"/>
                </a:lnTo>
                <a:cubicBezTo>
                  <a:pt x="127508" y="6782181"/>
                  <a:pt x="0" y="6654800"/>
                  <a:pt x="0" y="6498972"/>
                </a:cubicBezTo>
                <a:lnTo>
                  <a:pt x="0" y="0"/>
                </a:lnTo>
                <a:lnTo>
                  <a:pt x="13145263" y="0"/>
                </a:lnTo>
                <a:lnTo>
                  <a:pt x="13145263" y="6498971"/>
                </a:lnTo>
                <a:cubicBezTo>
                  <a:pt x="13145263" y="6657594"/>
                  <a:pt x="13017881" y="6782181"/>
                  <a:pt x="12862053" y="678218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626" l="0" r="0" t="-362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1047750" y="3838232"/>
            <a:ext cx="9880156" cy="5420068"/>
          </a:xfrm>
          <a:custGeom>
            <a:rect b="b" l="l" r="r" t="t"/>
            <a:pathLst>
              <a:path extrusionOk="0" h="5420068" w="9880156">
                <a:moveTo>
                  <a:pt x="0" y="0"/>
                </a:moveTo>
                <a:lnTo>
                  <a:pt x="9880156" y="0"/>
                </a:lnTo>
                <a:lnTo>
                  <a:pt x="9880156" y="5420068"/>
                </a:lnTo>
                <a:lnTo>
                  <a:pt x="0" y="542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1298364" y="3961415"/>
            <a:ext cx="501206" cy="106204"/>
          </a:xfrm>
          <a:custGeom>
            <a:rect b="b" l="l" r="r" t="t"/>
            <a:pathLst>
              <a:path extrusionOk="0" h="141605" w="668274">
                <a:moveTo>
                  <a:pt x="263398" y="0"/>
                </a:moveTo>
                <a:lnTo>
                  <a:pt x="405003" y="0"/>
                </a:lnTo>
                <a:lnTo>
                  <a:pt x="405003" y="141605"/>
                </a:lnTo>
                <a:lnTo>
                  <a:pt x="263398" y="141605"/>
                </a:lnTo>
                <a:lnTo>
                  <a:pt x="263398" y="0"/>
                </a:lnTo>
                <a:close/>
                <a:moveTo>
                  <a:pt x="70739" y="0"/>
                </a:moveTo>
                <a:cubicBezTo>
                  <a:pt x="110363" y="0"/>
                  <a:pt x="141478" y="31115"/>
                  <a:pt x="141478" y="70739"/>
                </a:cubicBezTo>
                <a:cubicBezTo>
                  <a:pt x="141478" y="110363"/>
                  <a:pt x="110490" y="141605"/>
                  <a:pt x="70739" y="141605"/>
                </a:cubicBezTo>
                <a:cubicBezTo>
                  <a:pt x="30988" y="141605"/>
                  <a:pt x="0" y="110490"/>
                  <a:pt x="0" y="70739"/>
                </a:cubicBezTo>
                <a:cubicBezTo>
                  <a:pt x="0" y="30988"/>
                  <a:pt x="31115" y="0"/>
                  <a:pt x="70739" y="0"/>
                </a:cubicBezTo>
                <a:close/>
                <a:moveTo>
                  <a:pt x="597535" y="0"/>
                </a:moveTo>
                <a:lnTo>
                  <a:pt x="526669" y="141605"/>
                </a:lnTo>
                <a:lnTo>
                  <a:pt x="668274" y="141605"/>
                </a:lnTo>
                <a:lnTo>
                  <a:pt x="5975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2"/>
          <p:cNvSpPr/>
          <p:nvPr/>
        </p:nvSpPr>
        <p:spPr>
          <a:xfrm>
            <a:off x="2037465" y="3986902"/>
            <a:ext cx="8654701" cy="55245"/>
          </a:xfrm>
          <a:custGeom>
            <a:rect b="b" l="l" r="r" t="t"/>
            <a:pathLst>
              <a:path extrusionOk="0" h="73660" w="11539601">
                <a:moveTo>
                  <a:pt x="11502771" y="73660"/>
                </a:moveTo>
                <a:lnTo>
                  <a:pt x="36830" y="73660"/>
                </a:lnTo>
                <a:cubicBezTo>
                  <a:pt x="17018" y="73660"/>
                  <a:pt x="0" y="56642"/>
                  <a:pt x="0" y="36830"/>
                </a:cubicBezTo>
                <a:cubicBezTo>
                  <a:pt x="0" y="17018"/>
                  <a:pt x="17018" y="0"/>
                  <a:pt x="36830" y="0"/>
                </a:cubicBezTo>
                <a:lnTo>
                  <a:pt x="11502771" y="0"/>
                </a:lnTo>
                <a:cubicBezTo>
                  <a:pt x="11522583" y="0"/>
                  <a:pt x="11539601" y="17018"/>
                  <a:pt x="11539601" y="36830"/>
                </a:cubicBezTo>
                <a:cubicBezTo>
                  <a:pt x="11536807" y="56642"/>
                  <a:pt x="11522583" y="73660"/>
                  <a:pt x="11502771" y="7366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2"/>
          <p:cNvSpPr/>
          <p:nvPr/>
        </p:nvSpPr>
        <p:spPr>
          <a:xfrm>
            <a:off x="5820464" y="4819257"/>
            <a:ext cx="2626804" cy="2012728"/>
          </a:xfrm>
          <a:custGeom>
            <a:rect b="b" l="l" r="r" t="t"/>
            <a:pathLst>
              <a:path extrusionOk="0" h="2683637" w="3502406">
                <a:moveTo>
                  <a:pt x="0" y="0"/>
                </a:moveTo>
                <a:lnTo>
                  <a:pt x="3502406" y="0"/>
                </a:lnTo>
                <a:lnTo>
                  <a:pt x="3502406" y="2683637"/>
                </a:lnTo>
                <a:lnTo>
                  <a:pt x="0" y="2683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" r="-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2"/>
          <p:cNvSpPr/>
          <p:nvPr/>
        </p:nvSpPr>
        <p:spPr>
          <a:xfrm>
            <a:off x="11771447" y="3709608"/>
            <a:ext cx="5338858" cy="2497550"/>
          </a:xfrm>
          <a:custGeom>
            <a:rect b="b" l="l" r="r" t="t"/>
            <a:pathLst>
              <a:path extrusionOk="0" h="3330067" w="7118477">
                <a:moveTo>
                  <a:pt x="0" y="0"/>
                </a:moveTo>
                <a:lnTo>
                  <a:pt x="7118477" y="0"/>
                </a:lnTo>
                <a:lnTo>
                  <a:pt x="7118477" y="3330067"/>
                </a:lnTo>
                <a:lnTo>
                  <a:pt x="0" y="3330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2"/>
          <p:cNvSpPr/>
          <p:nvPr/>
        </p:nvSpPr>
        <p:spPr>
          <a:xfrm>
            <a:off x="10253255" y="3122071"/>
            <a:ext cx="5114735" cy="5114734"/>
          </a:xfrm>
          <a:custGeom>
            <a:rect b="b" l="l" r="r" t="t"/>
            <a:pathLst>
              <a:path extrusionOk="0" h="6819646" w="6819646">
                <a:moveTo>
                  <a:pt x="0" y="0"/>
                </a:moveTo>
                <a:lnTo>
                  <a:pt x="6819646" y="0"/>
                </a:lnTo>
                <a:lnTo>
                  <a:pt x="6819646" y="6819646"/>
                </a:lnTo>
                <a:lnTo>
                  <a:pt x="0" y="6819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2"/>
          <p:cNvSpPr/>
          <p:nvPr/>
        </p:nvSpPr>
        <p:spPr>
          <a:xfrm>
            <a:off x="11708532" y="8264263"/>
            <a:ext cx="5550768" cy="994037"/>
          </a:xfrm>
          <a:custGeom>
            <a:rect b="b" l="l" r="r" t="t"/>
            <a:pathLst>
              <a:path extrusionOk="0" h="994037" w="5550768">
                <a:moveTo>
                  <a:pt x="0" y="0"/>
                </a:moveTo>
                <a:lnTo>
                  <a:pt x="5550768" y="0"/>
                </a:lnTo>
                <a:lnTo>
                  <a:pt x="5550768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2"/>
          <p:cNvSpPr/>
          <p:nvPr/>
        </p:nvSpPr>
        <p:spPr>
          <a:xfrm>
            <a:off x="11708532" y="8264263"/>
            <a:ext cx="843541" cy="994037"/>
          </a:xfrm>
          <a:custGeom>
            <a:rect b="b" l="l" r="r" t="t"/>
            <a:pathLst>
              <a:path extrusionOk="0" h="994037" w="843541">
                <a:moveTo>
                  <a:pt x="0" y="0"/>
                </a:moveTo>
                <a:lnTo>
                  <a:pt x="843541" y="0"/>
                </a:lnTo>
                <a:lnTo>
                  <a:pt x="843541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2"/>
          <p:cNvSpPr/>
          <p:nvPr/>
        </p:nvSpPr>
        <p:spPr>
          <a:xfrm>
            <a:off x="11875063" y="8578373"/>
            <a:ext cx="510445" cy="510445"/>
          </a:xfrm>
          <a:custGeom>
            <a:rect b="b" l="l" r="r" t="t"/>
            <a:pathLst>
              <a:path extrusionOk="0" h="680593" w="680593">
                <a:moveTo>
                  <a:pt x="0" y="0"/>
                </a:moveTo>
                <a:lnTo>
                  <a:pt x="680593" y="0"/>
                </a:lnTo>
                <a:lnTo>
                  <a:pt x="680593" y="680593"/>
                </a:lnTo>
                <a:lnTo>
                  <a:pt x="0" y="680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5" l="0" r="-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2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737" name="Google Shape;737;p32"/>
          <p:cNvSpPr txBox="1"/>
          <p:nvPr/>
        </p:nvSpPr>
        <p:spPr>
          <a:xfrm>
            <a:off x="1028700" y="1366577"/>
            <a:ext cx="9419104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</a:t>
            </a:r>
            <a:r>
              <a:rPr b="1" lang="en-US" sz="5599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“Página Inicial</a:t>
            </a:r>
            <a:r>
              <a:rPr b="1" lang="en-US" sz="5599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lang="en-US" sz="5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clique no ícone de </a:t>
            </a:r>
            <a:r>
              <a:rPr b="1" lang="en-US" sz="5599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“Suporte”</a:t>
            </a:r>
            <a:endParaRPr/>
          </a:p>
        </p:txBody>
      </p:sp>
      <p:sp>
        <p:nvSpPr>
          <p:cNvPr id="738" name="Google Shape;738;p32"/>
          <p:cNvSpPr txBox="1"/>
          <p:nvPr/>
        </p:nvSpPr>
        <p:spPr>
          <a:xfrm>
            <a:off x="12882074" y="8497951"/>
            <a:ext cx="3844898" cy="4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www.suporte-ava.com/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33"/>
          <p:cNvCxnSpPr/>
          <p:nvPr/>
        </p:nvCxnSpPr>
        <p:spPr>
          <a:xfrm rot="9217">
            <a:off x="3068678" y="1047661"/>
            <a:ext cx="14209697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33"/>
          <p:cNvSpPr/>
          <p:nvPr/>
        </p:nvSpPr>
        <p:spPr>
          <a:xfrm>
            <a:off x="1064741" y="3859471"/>
            <a:ext cx="9858947" cy="312229"/>
          </a:xfrm>
          <a:custGeom>
            <a:rect b="b" l="l" r="r" t="t"/>
            <a:pathLst>
              <a:path extrusionOk="0" h="416306" w="13145263">
                <a:moveTo>
                  <a:pt x="0" y="416306"/>
                </a:moveTo>
                <a:lnTo>
                  <a:pt x="0" y="283210"/>
                </a:lnTo>
                <a:cubicBezTo>
                  <a:pt x="0" y="127381"/>
                  <a:pt x="127381" y="0"/>
                  <a:pt x="283210" y="0"/>
                </a:cubicBezTo>
                <a:lnTo>
                  <a:pt x="12862052" y="0"/>
                </a:lnTo>
                <a:cubicBezTo>
                  <a:pt x="13017754" y="0"/>
                  <a:pt x="13145263" y="127381"/>
                  <a:pt x="13145263" y="283210"/>
                </a:cubicBezTo>
                <a:lnTo>
                  <a:pt x="13145263" y="416306"/>
                </a:lnTo>
                <a:cubicBezTo>
                  <a:pt x="13145263" y="416306"/>
                  <a:pt x="0" y="416306"/>
                  <a:pt x="0" y="416306"/>
                </a:cubicBez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3"/>
          <p:cNvSpPr/>
          <p:nvPr/>
        </p:nvSpPr>
        <p:spPr>
          <a:xfrm>
            <a:off x="1058369" y="4161057"/>
            <a:ext cx="9858947" cy="5086635"/>
          </a:xfrm>
          <a:custGeom>
            <a:rect b="b" l="l" r="r" t="t"/>
            <a:pathLst>
              <a:path extrusionOk="0" h="6782181" w="13145263">
                <a:moveTo>
                  <a:pt x="12862052" y="6782181"/>
                </a:moveTo>
                <a:lnTo>
                  <a:pt x="283210" y="6782181"/>
                </a:lnTo>
                <a:cubicBezTo>
                  <a:pt x="127508" y="6782181"/>
                  <a:pt x="0" y="6654800"/>
                  <a:pt x="0" y="6498972"/>
                </a:cubicBezTo>
                <a:lnTo>
                  <a:pt x="0" y="0"/>
                </a:lnTo>
                <a:lnTo>
                  <a:pt x="13145263" y="0"/>
                </a:lnTo>
                <a:lnTo>
                  <a:pt x="13145263" y="6498971"/>
                </a:lnTo>
                <a:cubicBezTo>
                  <a:pt x="13145263" y="6657594"/>
                  <a:pt x="13017881" y="6782181"/>
                  <a:pt x="12862053" y="678218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25" r="-642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33"/>
          <p:cNvSpPr/>
          <p:nvPr/>
        </p:nvSpPr>
        <p:spPr>
          <a:xfrm>
            <a:off x="1047750" y="3838232"/>
            <a:ext cx="9880156" cy="5420068"/>
          </a:xfrm>
          <a:custGeom>
            <a:rect b="b" l="l" r="r" t="t"/>
            <a:pathLst>
              <a:path extrusionOk="0" h="5420068" w="9880156">
                <a:moveTo>
                  <a:pt x="0" y="0"/>
                </a:moveTo>
                <a:lnTo>
                  <a:pt x="9880156" y="0"/>
                </a:lnTo>
                <a:lnTo>
                  <a:pt x="9880156" y="5420068"/>
                </a:lnTo>
                <a:lnTo>
                  <a:pt x="0" y="542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33"/>
          <p:cNvSpPr/>
          <p:nvPr/>
        </p:nvSpPr>
        <p:spPr>
          <a:xfrm>
            <a:off x="1298364" y="3961415"/>
            <a:ext cx="501206" cy="106204"/>
          </a:xfrm>
          <a:custGeom>
            <a:rect b="b" l="l" r="r" t="t"/>
            <a:pathLst>
              <a:path extrusionOk="0" h="141605" w="668274">
                <a:moveTo>
                  <a:pt x="263398" y="0"/>
                </a:moveTo>
                <a:lnTo>
                  <a:pt x="405003" y="0"/>
                </a:lnTo>
                <a:lnTo>
                  <a:pt x="405003" y="141605"/>
                </a:lnTo>
                <a:lnTo>
                  <a:pt x="263398" y="141605"/>
                </a:lnTo>
                <a:lnTo>
                  <a:pt x="263398" y="0"/>
                </a:lnTo>
                <a:close/>
                <a:moveTo>
                  <a:pt x="70739" y="0"/>
                </a:moveTo>
                <a:cubicBezTo>
                  <a:pt x="110363" y="0"/>
                  <a:pt x="141478" y="31115"/>
                  <a:pt x="141478" y="70739"/>
                </a:cubicBezTo>
                <a:cubicBezTo>
                  <a:pt x="141478" y="110363"/>
                  <a:pt x="110490" y="141605"/>
                  <a:pt x="70739" y="141605"/>
                </a:cubicBezTo>
                <a:cubicBezTo>
                  <a:pt x="30988" y="141605"/>
                  <a:pt x="0" y="110490"/>
                  <a:pt x="0" y="70739"/>
                </a:cubicBezTo>
                <a:cubicBezTo>
                  <a:pt x="0" y="30988"/>
                  <a:pt x="31115" y="0"/>
                  <a:pt x="70739" y="0"/>
                </a:cubicBezTo>
                <a:close/>
                <a:moveTo>
                  <a:pt x="597535" y="0"/>
                </a:moveTo>
                <a:lnTo>
                  <a:pt x="526669" y="141605"/>
                </a:lnTo>
                <a:lnTo>
                  <a:pt x="668274" y="141605"/>
                </a:lnTo>
                <a:lnTo>
                  <a:pt x="5975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3"/>
          <p:cNvSpPr/>
          <p:nvPr/>
        </p:nvSpPr>
        <p:spPr>
          <a:xfrm>
            <a:off x="2037465" y="3986902"/>
            <a:ext cx="8654701" cy="55245"/>
          </a:xfrm>
          <a:custGeom>
            <a:rect b="b" l="l" r="r" t="t"/>
            <a:pathLst>
              <a:path extrusionOk="0" h="73660" w="11539601">
                <a:moveTo>
                  <a:pt x="11502771" y="73660"/>
                </a:moveTo>
                <a:lnTo>
                  <a:pt x="36830" y="73660"/>
                </a:lnTo>
                <a:cubicBezTo>
                  <a:pt x="17018" y="73660"/>
                  <a:pt x="0" y="56642"/>
                  <a:pt x="0" y="36830"/>
                </a:cubicBezTo>
                <a:cubicBezTo>
                  <a:pt x="0" y="17018"/>
                  <a:pt x="17018" y="0"/>
                  <a:pt x="36830" y="0"/>
                </a:cubicBezTo>
                <a:lnTo>
                  <a:pt x="11502771" y="0"/>
                </a:lnTo>
                <a:cubicBezTo>
                  <a:pt x="11522583" y="0"/>
                  <a:pt x="11539601" y="17018"/>
                  <a:pt x="11539601" y="36830"/>
                </a:cubicBezTo>
                <a:cubicBezTo>
                  <a:pt x="11536807" y="56642"/>
                  <a:pt x="11522583" y="73660"/>
                  <a:pt x="11502771" y="73660"/>
                </a:cubicBezTo>
                <a:close/>
              </a:path>
            </a:pathLst>
          </a:custGeom>
          <a:solidFill>
            <a:srgbClr val="F26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33"/>
          <p:cNvSpPr/>
          <p:nvPr/>
        </p:nvSpPr>
        <p:spPr>
          <a:xfrm>
            <a:off x="1918560" y="4355592"/>
            <a:ext cx="4069270" cy="3118104"/>
          </a:xfrm>
          <a:custGeom>
            <a:rect b="b" l="l" r="r" t="t"/>
            <a:pathLst>
              <a:path extrusionOk="0" h="4157472" w="5425694">
                <a:moveTo>
                  <a:pt x="0" y="0"/>
                </a:moveTo>
                <a:lnTo>
                  <a:pt x="5425694" y="0"/>
                </a:lnTo>
                <a:lnTo>
                  <a:pt x="5425694" y="4157472"/>
                </a:lnTo>
                <a:lnTo>
                  <a:pt x="0" y="4157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" r="-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3"/>
          <p:cNvSpPr/>
          <p:nvPr/>
        </p:nvSpPr>
        <p:spPr>
          <a:xfrm>
            <a:off x="11708532" y="8264263"/>
            <a:ext cx="5550768" cy="994037"/>
          </a:xfrm>
          <a:custGeom>
            <a:rect b="b" l="l" r="r" t="t"/>
            <a:pathLst>
              <a:path extrusionOk="0" h="994037" w="5550768">
                <a:moveTo>
                  <a:pt x="0" y="0"/>
                </a:moveTo>
                <a:lnTo>
                  <a:pt x="5550768" y="0"/>
                </a:lnTo>
                <a:lnTo>
                  <a:pt x="5550768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3"/>
          <p:cNvSpPr/>
          <p:nvPr/>
        </p:nvSpPr>
        <p:spPr>
          <a:xfrm>
            <a:off x="11708532" y="8264263"/>
            <a:ext cx="843541" cy="994037"/>
          </a:xfrm>
          <a:custGeom>
            <a:rect b="b" l="l" r="r" t="t"/>
            <a:pathLst>
              <a:path extrusionOk="0" h="994037" w="843541">
                <a:moveTo>
                  <a:pt x="0" y="0"/>
                </a:moveTo>
                <a:lnTo>
                  <a:pt x="843541" y="0"/>
                </a:lnTo>
                <a:lnTo>
                  <a:pt x="843541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3"/>
          <p:cNvSpPr/>
          <p:nvPr/>
        </p:nvSpPr>
        <p:spPr>
          <a:xfrm>
            <a:off x="11875063" y="8578373"/>
            <a:ext cx="510445" cy="510445"/>
          </a:xfrm>
          <a:custGeom>
            <a:rect b="b" l="l" r="r" t="t"/>
            <a:pathLst>
              <a:path extrusionOk="0" h="680593" w="680593">
                <a:moveTo>
                  <a:pt x="0" y="0"/>
                </a:moveTo>
                <a:lnTo>
                  <a:pt x="680593" y="0"/>
                </a:lnTo>
                <a:lnTo>
                  <a:pt x="680593" y="680593"/>
                </a:lnTo>
                <a:lnTo>
                  <a:pt x="0" y="680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" l="0" r="-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3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755" name="Google Shape;755;p33"/>
          <p:cNvSpPr txBox="1"/>
          <p:nvPr/>
        </p:nvSpPr>
        <p:spPr>
          <a:xfrm>
            <a:off x="1028700" y="1366577"/>
            <a:ext cx="9419104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seguida selecione </a:t>
            </a:r>
            <a:r>
              <a:rPr b="1" lang="en-US" sz="5599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“Enviar um chamado”</a:t>
            </a:r>
            <a:endParaRPr/>
          </a:p>
        </p:txBody>
      </p:sp>
      <p:sp>
        <p:nvSpPr>
          <p:cNvPr id="756" name="Google Shape;756;p33"/>
          <p:cNvSpPr txBox="1"/>
          <p:nvPr/>
        </p:nvSpPr>
        <p:spPr>
          <a:xfrm>
            <a:off x="12882074" y="8497951"/>
            <a:ext cx="3844898" cy="4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www.suporte-ava.com/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4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34"/>
          <p:cNvCxnSpPr/>
          <p:nvPr/>
        </p:nvCxnSpPr>
        <p:spPr>
          <a:xfrm rot="9217">
            <a:off x="3068678" y="1047661"/>
            <a:ext cx="14209697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34"/>
          <p:cNvSpPr/>
          <p:nvPr/>
        </p:nvSpPr>
        <p:spPr>
          <a:xfrm>
            <a:off x="9750407" y="1611606"/>
            <a:ext cx="7609046" cy="425006"/>
          </a:xfrm>
          <a:custGeom>
            <a:rect b="b" l="l" r="r" t="t"/>
            <a:pathLst>
              <a:path extrusionOk="0" h="566674" w="10145395">
                <a:moveTo>
                  <a:pt x="0" y="0"/>
                </a:moveTo>
                <a:lnTo>
                  <a:pt x="10145395" y="0"/>
                </a:lnTo>
                <a:lnTo>
                  <a:pt x="10145395" y="566674"/>
                </a:lnTo>
                <a:lnTo>
                  <a:pt x="0" y="566674"/>
                </a:lnTo>
                <a:lnTo>
                  <a:pt x="0" y="0"/>
                </a:ln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4"/>
          <p:cNvSpPr/>
          <p:nvPr/>
        </p:nvSpPr>
        <p:spPr>
          <a:xfrm>
            <a:off x="9750407" y="2051624"/>
            <a:ext cx="7609046" cy="7168991"/>
          </a:xfrm>
          <a:custGeom>
            <a:rect b="b" l="l" r="r" t="t"/>
            <a:pathLst>
              <a:path extrusionOk="0" h="9558655" w="10145395">
                <a:moveTo>
                  <a:pt x="10145395" y="9558655"/>
                </a:moveTo>
                <a:lnTo>
                  <a:pt x="0" y="9558655"/>
                </a:lnTo>
                <a:lnTo>
                  <a:pt x="0" y="0"/>
                </a:lnTo>
                <a:lnTo>
                  <a:pt x="10145395" y="0"/>
                </a:lnTo>
                <a:lnTo>
                  <a:pt x="10145395" y="95586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3126" r="-5312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4"/>
          <p:cNvSpPr/>
          <p:nvPr/>
        </p:nvSpPr>
        <p:spPr>
          <a:xfrm>
            <a:off x="9735440" y="1596639"/>
            <a:ext cx="7638955" cy="7638955"/>
          </a:xfrm>
          <a:custGeom>
            <a:rect b="b" l="l" r="r" t="t"/>
            <a:pathLst>
              <a:path extrusionOk="0" h="10185273" w="10185273">
                <a:moveTo>
                  <a:pt x="0" y="0"/>
                </a:moveTo>
                <a:lnTo>
                  <a:pt x="0" y="10185273"/>
                </a:lnTo>
                <a:lnTo>
                  <a:pt x="10185273" y="10185273"/>
                </a:lnTo>
                <a:lnTo>
                  <a:pt x="10185273" y="0"/>
                </a:lnTo>
                <a:lnTo>
                  <a:pt x="0" y="0"/>
                </a:lnTo>
                <a:close/>
                <a:moveTo>
                  <a:pt x="10145395" y="39878"/>
                </a:moveTo>
                <a:lnTo>
                  <a:pt x="10145395" y="586740"/>
                </a:lnTo>
                <a:lnTo>
                  <a:pt x="39878" y="586740"/>
                </a:lnTo>
                <a:lnTo>
                  <a:pt x="39878" y="39878"/>
                </a:lnTo>
                <a:lnTo>
                  <a:pt x="10145395" y="39878"/>
                </a:lnTo>
                <a:close/>
                <a:moveTo>
                  <a:pt x="39878" y="10145395"/>
                </a:moveTo>
                <a:lnTo>
                  <a:pt x="39878" y="626618"/>
                </a:lnTo>
                <a:lnTo>
                  <a:pt x="10145395" y="626618"/>
                </a:lnTo>
                <a:lnTo>
                  <a:pt x="10145395" y="10145395"/>
                </a:lnTo>
                <a:lnTo>
                  <a:pt x="39878" y="101453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4"/>
          <p:cNvSpPr/>
          <p:nvPr/>
        </p:nvSpPr>
        <p:spPr>
          <a:xfrm>
            <a:off x="10088652" y="1770252"/>
            <a:ext cx="706469" cy="149733"/>
          </a:xfrm>
          <a:custGeom>
            <a:rect b="b" l="l" r="r" t="t"/>
            <a:pathLst>
              <a:path extrusionOk="0" h="199644" w="941959">
                <a:moveTo>
                  <a:pt x="371221" y="0"/>
                </a:moveTo>
                <a:lnTo>
                  <a:pt x="570738" y="0"/>
                </a:lnTo>
                <a:lnTo>
                  <a:pt x="570738" y="199517"/>
                </a:lnTo>
                <a:lnTo>
                  <a:pt x="371221" y="199517"/>
                </a:lnTo>
                <a:lnTo>
                  <a:pt x="371221" y="0"/>
                </a:lnTo>
                <a:close/>
                <a:moveTo>
                  <a:pt x="99822" y="0"/>
                </a:moveTo>
                <a:cubicBezTo>
                  <a:pt x="155702" y="0"/>
                  <a:pt x="199644" y="43942"/>
                  <a:pt x="199644" y="99822"/>
                </a:cubicBezTo>
                <a:cubicBezTo>
                  <a:pt x="199644" y="155702"/>
                  <a:pt x="155702" y="199644"/>
                  <a:pt x="99822" y="199644"/>
                </a:cubicBezTo>
                <a:cubicBezTo>
                  <a:pt x="43942" y="199644"/>
                  <a:pt x="0" y="155702"/>
                  <a:pt x="0" y="99822"/>
                </a:cubicBezTo>
                <a:cubicBezTo>
                  <a:pt x="0" y="43942"/>
                  <a:pt x="43942" y="0"/>
                  <a:pt x="99822" y="0"/>
                </a:cubicBezTo>
                <a:close/>
                <a:moveTo>
                  <a:pt x="842137" y="0"/>
                </a:moveTo>
                <a:lnTo>
                  <a:pt x="742315" y="199517"/>
                </a:lnTo>
                <a:lnTo>
                  <a:pt x="941959" y="199517"/>
                </a:lnTo>
                <a:lnTo>
                  <a:pt x="842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11130328" y="1806172"/>
            <a:ext cx="5911882" cy="77914"/>
          </a:xfrm>
          <a:custGeom>
            <a:rect b="b" l="l" r="r" t="t"/>
            <a:pathLst>
              <a:path extrusionOk="0" h="103886" w="7882510">
                <a:moveTo>
                  <a:pt x="7830566" y="103759"/>
                </a:moveTo>
                <a:lnTo>
                  <a:pt x="51943" y="103759"/>
                </a:lnTo>
                <a:cubicBezTo>
                  <a:pt x="24003" y="103759"/>
                  <a:pt x="0" y="79883"/>
                  <a:pt x="0" y="51943"/>
                </a:cubicBezTo>
                <a:cubicBezTo>
                  <a:pt x="0" y="24003"/>
                  <a:pt x="24003" y="0"/>
                  <a:pt x="51943" y="0"/>
                </a:cubicBezTo>
                <a:lnTo>
                  <a:pt x="7830566" y="0"/>
                </a:lnTo>
                <a:cubicBezTo>
                  <a:pt x="7858506" y="0"/>
                  <a:pt x="7882510" y="24003"/>
                  <a:pt x="7882510" y="51943"/>
                </a:cubicBezTo>
                <a:cubicBezTo>
                  <a:pt x="7878573" y="79883"/>
                  <a:pt x="7858506" y="103886"/>
                  <a:pt x="7830566" y="1038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11743708" y="7159274"/>
            <a:ext cx="2712148" cy="2078164"/>
          </a:xfrm>
          <a:custGeom>
            <a:rect b="b" l="l" r="r" t="t"/>
            <a:pathLst>
              <a:path extrusionOk="0" h="2770886" w="3616198">
                <a:moveTo>
                  <a:pt x="0" y="0"/>
                </a:moveTo>
                <a:lnTo>
                  <a:pt x="3616198" y="0"/>
                </a:lnTo>
                <a:lnTo>
                  <a:pt x="3616198" y="2770886"/>
                </a:lnTo>
                <a:lnTo>
                  <a:pt x="0" y="2770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" r="-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4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770" name="Google Shape;770;p34"/>
          <p:cNvSpPr txBox="1"/>
          <p:nvPr/>
        </p:nvSpPr>
        <p:spPr>
          <a:xfrm>
            <a:off x="1028700" y="3729460"/>
            <a:ext cx="7741091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Selecione a </a:t>
            </a:r>
            <a:r>
              <a:rPr b="1" lang="en-US" sz="5599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categoria</a:t>
            </a:r>
            <a:endParaRPr/>
          </a:p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do seu chamado:</a:t>
            </a:r>
            <a:endParaRPr/>
          </a:p>
        </p:txBody>
      </p:sp>
      <p:sp>
        <p:nvSpPr>
          <p:cNvPr id="771" name="Google Shape;771;p34"/>
          <p:cNvSpPr/>
          <p:nvPr/>
        </p:nvSpPr>
        <p:spPr>
          <a:xfrm>
            <a:off x="1028700" y="5892474"/>
            <a:ext cx="7722041" cy="1732947"/>
          </a:xfrm>
          <a:custGeom>
            <a:rect b="b" l="l" r="r" t="t"/>
            <a:pathLst>
              <a:path extrusionOk="0" h="1732947" w="7722041">
                <a:moveTo>
                  <a:pt x="0" y="0"/>
                </a:moveTo>
                <a:lnTo>
                  <a:pt x="7722041" y="0"/>
                </a:lnTo>
                <a:lnTo>
                  <a:pt x="7722041" y="1732947"/>
                </a:lnTo>
                <a:lnTo>
                  <a:pt x="0" y="1732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4"/>
          <p:cNvSpPr/>
          <p:nvPr/>
        </p:nvSpPr>
        <p:spPr>
          <a:xfrm>
            <a:off x="1028700" y="5892474"/>
            <a:ext cx="1458340" cy="1732947"/>
          </a:xfrm>
          <a:custGeom>
            <a:rect b="b" l="l" r="r" t="t"/>
            <a:pathLst>
              <a:path extrusionOk="0" h="1732947" w="1458340">
                <a:moveTo>
                  <a:pt x="0" y="0"/>
                </a:moveTo>
                <a:lnTo>
                  <a:pt x="1458340" y="0"/>
                </a:lnTo>
                <a:lnTo>
                  <a:pt x="1458340" y="1732947"/>
                </a:lnTo>
                <a:lnTo>
                  <a:pt x="0" y="1732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4"/>
          <p:cNvSpPr txBox="1"/>
          <p:nvPr/>
        </p:nvSpPr>
        <p:spPr>
          <a:xfrm>
            <a:off x="2907317" y="6222176"/>
            <a:ext cx="5480274" cy="107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Sempre escolha a categoria “Qualifica São Paulo”</a:t>
            </a: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1291680" y="6385561"/>
            <a:ext cx="918020" cy="918020"/>
          </a:xfrm>
          <a:custGeom>
            <a:rect b="b" l="l" r="r" t="t"/>
            <a:pathLst>
              <a:path extrusionOk="0" h="1224026" w="1224026">
                <a:moveTo>
                  <a:pt x="0" y="0"/>
                </a:moveTo>
                <a:lnTo>
                  <a:pt x="1224026" y="0"/>
                </a:lnTo>
                <a:lnTo>
                  <a:pt x="1224026" y="1224026"/>
                </a:lnTo>
                <a:lnTo>
                  <a:pt x="0" y="1224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2" l="0" r="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35"/>
          <p:cNvCxnSpPr/>
          <p:nvPr/>
        </p:nvCxnSpPr>
        <p:spPr>
          <a:xfrm rot="9217">
            <a:off x="3068678" y="1047661"/>
            <a:ext cx="14209697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1" name="Google Shape;781;p35"/>
          <p:cNvSpPr/>
          <p:nvPr/>
        </p:nvSpPr>
        <p:spPr>
          <a:xfrm>
            <a:off x="9750407" y="1611606"/>
            <a:ext cx="7609046" cy="425006"/>
          </a:xfrm>
          <a:custGeom>
            <a:rect b="b" l="l" r="r" t="t"/>
            <a:pathLst>
              <a:path extrusionOk="0" h="566674" w="10145395">
                <a:moveTo>
                  <a:pt x="0" y="0"/>
                </a:moveTo>
                <a:lnTo>
                  <a:pt x="10145395" y="0"/>
                </a:lnTo>
                <a:lnTo>
                  <a:pt x="10145395" y="566674"/>
                </a:lnTo>
                <a:lnTo>
                  <a:pt x="0" y="566674"/>
                </a:lnTo>
                <a:lnTo>
                  <a:pt x="0" y="0"/>
                </a:lnTo>
                <a:close/>
              </a:path>
            </a:pathLst>
          </a:custGeom>
          <a:solidFill>
            <a:srgbClr val="E3061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5"/>
          <p:cNvSpPr/>
          <p:nvPr/>
        </p:nvSpPr>
        <p:spPr>
          <a:xfrm>
            <a:off x="9750407" y="2051624"/>
            <a:ext cx="7609046" cy="7168991"/>
          </a:xfrm>
          <a:custGeom>
            <a:rect b="b" l="l" r="r" t="t"/>
            <a:pathLst>
              <a:path extrusionOk="0" h="9558655" w="10145395">
                <a:moveTo>
                  <a:pt x="10145395" y="9558655"/>
                </a:moveTo>
                <a:lnTo>
                  <a:pt x="0" y="9558655"/>
                </a:lnTo>
                <a:lnTo>
                  <a:pt x="0" y="0"/>
                </a:lnTo>
                <a:lnTo>
                  <a:pt x="10145395" y="0"/>
                </a:lnTo>
                <a:lnTo>
                  <a:pt x="10145395" y="95586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4" l="0" r="0" t="-14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5"/>
          <p:cNvSpPr/>
          <p:nvPr/>
        </p:nvSpPr>
        <p:spPr>
          <a:xfrm>
            <a:off x="9735440" y="1596639"/>
            <a:ext cx="7638955" cy="7638955"/>
          </a:xfrm>
          <a:custGeom>
            <a:rect b="b" l="l" r="r" t="t"/>
            <a:pathLst>
              <a:path extrusionOk="0" h="10185273" w="10185273">
                <a:moveTo>
                  <a:pt x="0" y="0"/>
                </a:moveTo>
                <a:lnTo>
                  <a:pt x="0" y="10185273"/>
                </a:lnTo>
                <a:lnTo>
                  <a:pt x="10185273" y="10185273"/>
                </a:lnTo>
                <a:lnTo>
                  <a:pt x="10185273" y="0"/>
                </a:lnTo>
                <a:lnTo>
                  <a:pt x="0" y="0"/>
                </a:lnTo>
                <a:close/>
                <a:moveTo>
                  <a:pt x="10145395" y="39878"/>
                </a:moveTo>
                <a:lnTo>
                  <a:pt x="10145395" y="586740"/>
                </a:lnTo>
                <a:lnTo>
                  <a:pt x="39878" y="586740"/>
                </a:lnTo>
                <a:lnTo>
                  <a:pt x="39878" y="39878"/>
                </a:lnTo>
                <a:lnTo>
                  <a:pt x="10145395" y="39878"/>
                </a:lnTo>
                <a:close/>
                <a:moveTo>
                  <a:pt x="39878" y="10145395"/>
                </a:moveTo>
                <a:lnTo>
                  <a:pt x="39878" y="626618"/>
                </a:lnTo>
                <a:lnTo>
                  <a:pt x="10145395" y="626618"/>
                </a:lnTo>
                <a:lnTo>
                  <a:pt x="10145395" y="10145395"/>
                </a:lnTo>
                <a:lnTo>
                  <a:pt x="39878" y="101453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10088652" y="1770252"/>
            <a:ext cx="706469" cy="149733"/>
          </a:xfrm>
          <a:custGeom>
            <a:rect b="b" l="l" r="r" t="t"/>
            <a:pathLst>
              <a:path extrusionOk="0" h="199644" w="941959">
                <a:moveTo>
                  <a:pt x="371221" y="0"/>
                </a:moveTo>
                <a:lnTo>
                  <a:pt x="570738" y="0"/>
                </a:lnTo>
                <a:lnTo>
                  <a:pt x="570738" y="199517"/>
                </a:lnTo>
                <a:lnTo>
                  <a:pt x="371221" y="199517"/>
                </a:lnTo>
                <a:lnTo>
                  <a:pt x="371221" y="0"/>
                </a:lnTo>
                <a:close/>
                <a:moveTo>
                  <a:pt x="99822" y="0"/>
                </a:moveTo>
                <a:cubicBezTo>
                  <a:pt x="155702" y="0"/>
                  <a:pt x="199644" y="43942"/>
                  <a:pt x="199644" y="99822"/>
                </a:cubicBezTo>
                <a:cubicBezTo>
                  <a:pt x="199644" y="155702"/>
                  <a:pt x="155702" y="199644"/>
                  <a:pt x="99822" y="199644"/>
                </a:cubicBezTo>
                <a:cubicBezTo>
                  <a:pt x="43942" y="199644"/>
                  <a:pt x="0" y="155702"/>
                  <a:pt x="0" y="99822"/>
                </a:cubicBezTo>
                <a:cubicBezTo>
                  <a:pt x="0" y="43942"/>
                  <a:pt x="43942" y="0"/>
                  <a:pt x="99822" y="0"/>
                </a:cubicBezTo>
                <a:close/>
                <a:moveTo>
                  <a:pt x="842137" y="0"/>
                </a:moveTo>
                <a:lnTo>
                  <a:pt x="742315" y="199517"/>
                </a:lnTo>
                <a:lnTo>
                  <a:pt x="941959" y="199517"/>
                </a:lnTo>
                <a:lnTo>
                  <a:pt x="842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11130328" y="1806172"/>
            <a:ext cx="5911882" cy="77914"/>
          </a:xfrm>
          <a:custGeom>
            <a:rect b="b" l="l" r="r" t="t"/>
            <a:pathLst>
              <a:path extrusionOk="0" h="103886" w="7882510">
                <a:moveTo>
                  <a:pt x="7830566" y="103759"/>
                </a:moveTo>
                <a:lnTo>
                  <a:pt x="51943" y="103759"/>
                </a:lnTo>
                <a:cubicBezTo>
                  <a:pt x="24003" y="103759"/>
                  <a:pt x="0" y="79883"/>
                  <a:pt x="0" y="51943"/>
                </a:cubicBezTo>
                <a:cubicBezTo>
                  <a:pt x="0" y="24003"/>
                  <a:pt x="24003" y="0"/>
                  <a:pt x="51943" y="0"/>
                </a:cubicBezTo>
                <a:lnTo>
                  <a:pt x="7830566" y="0"/>
                </a:lnTo>
                <a:cubicBezTo>
                  <a:pt x="7858506" y="0"/>
                  <a:pt x="7882510" y="24003"/>
                  <a:pt x="7882510" y="51943"/>
                </a:cubicBezTo>
                <a:cubicBezTo>
                  <a:pt x="7878573" y="79883"/>
                  <a:pt x="7858506" y="103886"/>
                  <a:pt x="7830566" y="1038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5"/>
          <p:cNvSpPr txBox="1"/>
          <p:nvPr/>
        </p:nvSpPr>
        <p:spPr>
          <a:xfrm>
            <a:off x="1572632" y="894474"/>
            <a:ext cx="1305305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SUPORTE</a:t>
            </a:r>
            <a:endParaRPr/>
          </a:p>
        </p:txBody>
      </p:sp>
      <p:sp>
        <p:nvSpPr>
          <p:cNvPr id="787" name="Google Shape;787;p35"/>
          <p:cNvSpPr txBox="1"/>
          <p:nvPr/>
        </p:nvSpPr>
        <p:spPr>
          <a:xfrm>
            <a:off x="1028700" y="3269026"/>
            <a:ext cx="7429500" cy="3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Preencha os dados e informações sobre o chamado:</a:t>
            </a:r>
            <a:endParaRPr sz="1000"/>
          </a:p>
        </p:txBody>
      </p:sp>
      <p:sp>
        <p:nvSpPr>
          <p:cNvPr id="788" name="Google Shape;788;p35"/>
          <p:cNvSpPr/>
          <p:nvPr/>
        </p:nvSpPr>
        <p:spPr>
          <a:xfrm>
            <a:off x="1028700" y="6264374"/>
            <a:ext cx="5550768" cy="994037"/>
          </a:xfrm>
          <a:custGeom>
            <a:rect b="b" l="l" r="r" t="t"/>
            <a:pathLst>
              <a:path extrusionOk="0" h="994037" w="5550768">
                <a:moveTo>
                  <a:pt x="0" y="0"/>
                </a:moveTo>
                <a:lnTo>
                  <a:pt x="5550768" y="0"/>
                </a:lnTo>
                <a:lnTo>
                  <a:pt x="5550768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35"/>
          <p:cNvSpPr/>
          <p:nvPr/>
        </p:nvSpPr>
        <p:spPr>
          <a:xfrm>
            <a:off x="1028700" y="6264374"/>
            <a:ext cx="843541" cy="994037"/>
          </a:xfrm>
          <a:custGeom>
            <a:rect b="b" l="l" r="r" t="t"/>
            <a:pathLst>
              <a:path extrusionOk="0" h="994037" w="843541">
                <a:moveTo>
                  <a:pt x="0" y="0"/>
                </a:moveTo>
                <a:lnTo>
                  <a:pt x="843541" y="0"/>
                </a:lnTo>
                <a:lnTo>
                  <a:pt x="843541" y="994037"/>
                </a:lnTo>
                <a:lnTo>
                  <a:pt x="0" y="994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5"/>
          <p:cNvSpPr/>
          <p:nvPr/>
        </p:nvSpPr>
        <p:spPr>
          <a:xfrm>
            <a:off x="1195231" y="6578484"/>
            <a:ext cx="510445" cy="510445"/>
          </a:xfrm>
          <a:custGeom>
            <a:rect b="b" l="l" r="r" t="t"/>
            <a:pathLst>
              <a:path extrusionOk="0" h="680593" w="680593">
                <a:moveTo>
                  <a:pt x="0" y="0"/>
                </a:moveTo>
                <a:lnTo>
                  <a:pt x="680593" y="0"/>
                </a:lnTo>
                <a:lnTo>
                  <a:pt x="680593" y="680593"/>
                </a:lnTo>
                <a:lnTo>
                  <a:pt x="0" y="6805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" l="0" r="-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35"/>
          <p:cNvSpPr txBox="1"/>
          <p:nvPr/>
        </p:nvSpPr>
        <p:spPr>
          <a:xfrm>
            <a:off x="2202241" y="6498062"/>
            <a:ext cx="3844898" cy="499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www.suporte-ava.com/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6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7" name="Google Shape;797;p36"/>
          <p:cNvCxnSpPr/>
          <p:nvPr/>
        </p:nvCxnSpPr>
        <p:spPr>
          <a:xfrm rot="11419">
            <a:off x="5808270" y="1047661"/>
            <a:ext cx="1147011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8" name="Google Shape;798;p36"/>
          <p:cNvSpPr txBox="1"/>
          <p:nvPr/>
        </p:nvSpPr>
        <p:spPr>
          <a:xfrm>
            <a:off x="1572632" y="894474"/>
            <a:ext cx="3823106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SERÃO CAPAZES DE FAZER</a:t>
            </a:r>
            <a:endParaRPr/>
          </a:p>
        </p:txBody>
      </p:sp>
      <p:sp>
        <p:nvSpPr>
          <p:cNvPr id="799" name="Google Shape;799;p36"/>
          <p:cNvSpPr txBox="1"/>
          <p:nvPr/>
        </p:nvSpPr>
        <p:spPr>
          <a:xfrm>
            <a:off x="1047750" y="1257004"/>
            <a:ext cx="16211550" cy="1496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Conhecimentos Desenvolvidos ao Final do Curso de Arquitetura de Sistemas</a:t>
            </a:r>
            <a:endParaRPr/>
          </a:p>
        </p:txBody>
      </p:sp>
      <p:sp>
        <p:nvSpPr>
          <p:cNvPr id="800" name="Google Shape;800;p36"/>
          <p:cNvSpPr txBox="1"/>
          <p:nvPr/>
        </p:nvSpPr>
        <p:spPr>
          <a:xfrm>
            <a:off x="1823998" y="3121160"/>
            <a:ext cx="14640000" cy="6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Linguagens de programação: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Domínio de uma ou mais linguagens de programação Java é essencial para o desenvolvimento e implementação de soluções. </a:t>
            </a:r>
            <a:endParaRPr sz="900"/>
          </a:p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Frameworks: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Familiaridade com frameworks populares é importante para acelerar o desenvolvimento de aplicações. </a:t>
            </a:r>
            <a:endParaRPr sz="900"/>
          </a:p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Bancos de dados: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Conhecimento de bancos de dados relacionais e não relacionais é fundamental para a gestão e armazenamento de dados. </a:t>
            </a:r>
            <a:endParaRPr sz="900"/>
          </a:p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Ferramentas de modelagem: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Domínio de ferramentas como UML para a criação de diagramas e modelos de sistemas. </a:t>
            </a:r>
            <a:endParaRPr sz="900"/>
          </a:p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Arquiteturas de software: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Experiência com arquiteturas de software, microservices e outras tendências. </a:t>
            </a:r>
            <a:endParaRPr sz="900"/>
          </a:p>
          <a:p>
            <a:pPr indent="-196850" lvl="1" marL="43434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b="1" lang="en-US" sz="3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Solução de Problemas: </a:t>
            </a:r>
            <a:r>
              <a:rPr b="0" i="0" lang="en-US" sz="3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capacidade de identificar e resolver problemas técnicos complexos é fundamental.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9433172" y="884039"/>
            <a:ext cx="7941228" cy="8374261"/>
          </a:xfrm>
          <a:custGeom>
            <a:rect b="b" l="l" r="r" t="t"/>
            <a:pathLst>
              <a:path extrusionOk="0" h="8374261" w="7941228">
                <a:moveTo>
                  <a:pt x="0" y="0"/>
                </a:moveTo>
                <a:lnTo>
                  <a:pt x="7941228" y="0"/>
                </a:lnTo>
                <a:lnTo>
                  <a:pt x="7941228" y="8374261"/>
                </a:lnTo>
                <a:lnTo>
                  <a:pt x="0" y="8374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 rot="24267">
            <a:off x="3486591" y="1047661"/>
            <a:ext cx="5397296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5"/>
          <p:cNvSpPr/>
          <p:nvPr/>
        </p:nvSpPr>
        <p:spPr>
          <a:xfrm>
            <a:off x="10231671" y="2021017"/>
            <a:ext cx="1215485" cy="1215485"/>
          </a:xfrm>
          <a:custGeom>
            <a:rect b="b" l="l" r="r" t="t"/>
            <a:pathLst>
              <a:path extrusionOk="0" h="1620647" w="1620647">
                <a:moveTo>
                  <a:pt x="0" y="0"/>
                </a:moveTo>
                <a:lnTo>
                  <a:pt x="1620647" y="0"/>
                </a:lnTo>
                <a:lnTo>
                  <a:pt x="1620647" y="1620647"/>
                </a:lnTo>
                <a:lnTo>
                  <a:pt x="0" y="1620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10199649" y="4798768"/>
            <a:ext cx="1279493" cy="689324"/>
          </a:xfrm>
          <a:custGeom>
            <a:rect b="b" l="l" r="r" t="t"/>
            <a:pathLst>
              <a:path extrusionOk="0" h="919099" w="1705991">
                <a:moveTo>
                  <a:pt x="0" y="0"/>
                </a:moveTo>
                <a:lnTo>
                  <a:pt x="1705991" y="0"/>
                </a:lnTo>
                <a:lnTo>
                  <a:pt x="1705991" y="919099"/>
                </a:lnTo>
                <a:lnTo>
                  <a:pt x="0" y="919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1" r="-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0247071" y="7265428"/>
            <a:ext cx="1184624" cy="805529"/>
          </a:xfrm>
          <a:custGeom>
            <a:rect b="b" l="l" r="r" t="t"/>
            <a:pathLst>
              <a:path extrusionOk="0" h="1074039" w="1579499">
                <a:moveTo>
                  <a:pt x="0" y="0"/>
                </a:moveTo>
                <a:lnTo>
                  <a:pt x="1579499" y="0"/>
                </a:lnTo>
                <a:lnTo>
                  <a:pt x="1579499" y="1074039"/>
                </a:lnTo>
                <a:lnTo>
                  <a:pt x="0" y="107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" l="0" r="-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028700" y="3388783"/>
            <a:ext cx="7490772" cy="5167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uma </a:t>
            </a:r>
            <a:r>
              <a:rPr b="1"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de direito privado sem fins lucrativos, movida pelo apoio à educação e à tecnologia</a:t>
            </a: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todo o território nacional.</a:t>
            </a:r>
            <a:endParaRPr/>
          </a:p>
          <a:p>
            <a:pPr indent="0" lvl="0" marL="0" marR="0" rtl="0" algn="just">
              <a:lnSpc>
                <a:spcPct val="84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 objetivo primordial é colaborar com instituições das áreas de educação e tecnologia, visando estimular e desenvolver o conhecimento por meio de programas de geração, difusão e transferência de tecnologia.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11740564" y="2431212"/>
            <a:ext cx="4867358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Estimular e desenvolver o conhecimento através de programas de geração, difusão e transferência de tecnologia. 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11740564" y="4938597"/>
            <a:ext cx="4867358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 reconhecida como instituição ímpar, comprometida com a sociedade e com a excelência em todas as suas atividades.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11740564" y="7446113"/>
            <a:ext cx="4867358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Integridade, honestidade, respeito, responsabilidade social, transparência e aprendizagem contínua.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1740564" y="1801392"/>
            <a:ext cx="4867358" cy="56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2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Missão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11740564" y="4308777"/>
            <a:ext cx="4867358" cy="56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2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Visão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11740564" y="6816292"/>
            <a:ext cx="4867358" cy="56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2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1034770" y="2107356"/>
            <a:ext cx="6917650" cy="1014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87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 Fundação FAT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1572632" y="894474"/>
            <a:ext cx="1693766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REALIZAÇÃO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/>
          <p:nvPr/>
        </p:nvSpPr>
        <p:spPr>
          <a:xfrm>
            <a:off x="-84315" y="-130465"/>
            <a:ext cx="18703385" cy="13092398"/>
          </a:xfrm>
          <a:custGeom>
            <a:rect b="b" l="l" r="r" t="t"/>
            <a:pathLst>
              <a:path extrusionOk="0" h="17456531" w="24937847">
                <a:moveTo>
                  <a:pt x="0" y="0"/>
                </a:moveTo>
                <a:lnTo>
                  <a:pt x="24937847" y="0"/>
                </a:lnTo>
                <a:lnTo>
                  <a:pt x="24937847" y="17456531"/>
                </a:lnTo>
                <a:lnTo>
                  <a:pt x="0" y="17456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7"/>
          <p:cNvSpPr/>
          <p:nvPr/>
        </p:nvSpPr>
        <p:spPr>
          <a:xfrm>
            <a:off x="-1414952" y="2117170"/>
            <a:ext cx="21364702" cy="6604607"/>
          </a:xfrm>
          <a:custGeom>
            <a:rect b="b" l="l" r="r" t="t"/>
            <a:pathLst>
              <a:path extrusionOk="0" h="6604607" w="21364702">
                <a:moveTo>
                  <a:pt x="0" y="0"/>
                </a:moveTo>
                <a:lnTo>
                  <a:pt x="21364702" y="0"/>
                </a:lnTo>
                <a:lnTo>
                  <a:pt x="21364702" y="6604607"/>
                </a:lnTo>
                <a:lnTo>
                  <a:pt x="0" y="6604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12652699" y="3617139"/>
            <a:ext cx="4114800" cy="4114800"/>
          </a:xfrm>
          <a:custGeom>
            <a:rect b="b" l="l" r="r" t="t"/>
            <a:pathLst>
              <a:path extrusionOk="0" h="5486400" w="5486400">
                <a:moveTo>
                  <a:pt x="0" y="0"/>
                </a:moveTo>
                <a:lnTo>
                  <a:pt x="5486400" y="0"/>
                </a:lnTo>
                <a:lnTo>
                  <a:pt x="5486400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37"/>
          <p:cNvSpPr/>
          <p:nvPr/>
        </p:nvSpPr>
        <p:spPr>
          <a:xfrm>
            <a:off x="9976634" y="4244780"/>
            <a:ext cx="2494026" cy="2494026"/>
          </a:xfrm>
          <a:custGeom>
            <a:rect b="b" l="l" r="r" t="t"/>
            <a:pathLst>
              <a:path extrusionOk="0" h="3325368" w="3325368">
                <a:moveTo>
                  <a:pt x="0" y="0"/>
                </a:moveTo>
                <a:lnTo>
                  <a:pt x="3325368" y="0"/>
                </a:lnTo>
                <a:lnTo>
                  <a:pt x="3325368" y="3325368"/>
                </a:lnTo>
                <a:lnTo>
                  <a:pt x="0" y="3325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7"/>
          <p:cNvSpPr txBox="1"/>
          <p:nvPr/>
        </p:nvSpPr>
        <p:spPr>
          <a:xfrm>
            <a:off x="1064931" y="4298656"/>
            <a:ext cx="7226250" cy="1812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6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/>
          </a:p>
        </p:txBody>
      </p:sp>
      <p:sp>
        <p:nvSpPr>
          <p:cNvPr id="810" name="Google Shape;810;p37"/>
          <p:cNvSpPr txBox="1"/>
          <p:nvPr/>
        </p:nvSpPr>
        <p:spPr>
          <a:xfrm>
            <a:off x="1115025" y="5958347"/>
            <a:ext cx="7126063" cy="882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6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 vemos no próximo encontro!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6"/>
          <p:cNvCxnSpPr/>
          <p:nvPr/>
        </p:nvCxnSpPr>
        <p:spPr>
          <a:xfrm rot="9535">
            <a:off x="3486632" y="1047661"/>
            <a:ext cx="1373537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6"/>
          <p:cNvSpPr txBox="1"/>
          <p:nvPr/>
        </p:nvSpPr>
        <p:spPr>
          <a:xfrm>
            <a:off x="1572632" y="894474"/>
            <a:ext cx="1693766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990200" y="3591473"/>
            <a:ext cx="16326600" cy="6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Programa Qualifica SP oferece cursos de Qualificação Profissional gratuitos, de alta qualidade, com certificado, e que te conectam com oportunidades de emprego em diversas áreas demandadas pelo mercado de trabalho.</a:t>
            </a:r>
            <a:endParaRPr/>
          </a:p>
          <a:p>
            <a:pPr indent="0" lvl="0" marL="0" marR="0" rtl="0" algn="just">
              <a:lnSpc>
                <a:spcPct val="85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São cursos de qualificação profissional e empreendedorismo gratuitos e com certificado, voltados para pessoas que buscam ingressar no mundo do trabalho, se requalificar em busca de uma nova oportunidade de carreira e empreendedores que desejam potencializar seu negócio.</a:t>
            </a:r>
            <a:endParaRPr/>
          </a:p>
          <a:p>
            <a:pPr indent="0" lvl="0" marL="0" marR="0" rtl="0" algn="just">
              <a:lnSpc>
                <a:spcPct val="85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Parceiros</a:t>
            </a:r>
            <a:endParaRPr/>
          </a:p>
          <a:p>
            <a:pPr indent="0" lvl="0" marL="0" marR="0" rtl="0" algn="just">
              <a:lnSpc>
                <a:spcPct val="528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Empresas, Prefeituras, Secretarias e Governo de São Paulo trabalham juntos na qualificação profissional e na geração de empregos para os cidadãos. As Administrações informam suas demandas e podem solicitar cursos no município.</a:t>
            </a:r>
            <a:endParaRPr/>
          </a:p>
          <a:p>
            <a:pPr indent="0" lvl="0" marL="0" marR="0" rtl="0" algn="just">
              <a:lnSpc>
                <a:spcPct val="85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participação de empresas e prefeituras na alocação das vagas tem por objetivo o aumento da empregabilidade dos concluintes em nossos cursos de qualificação profissional e uma melhor aderência dos conteúdos às demandas do mercado de trabalho local.</a:t>
            </a:r>
            <a:endParaRPr/>
          </a:p>
          <a:p>
            <a:pPr indent="0" lvl="0" marL="0" marR="0" rtl="0" algn="just">
              <a:lnSpc>
                <a:spcPct val="855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Saiba mais em: https://www.qualificasp.sp.gov.br/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971150" y="1676908"/>
            <a:ext cx="156360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Iniciativa do GOVERNO DO ESTADO, através da</a:t>
            </a:r>
            <a:endParaRPr/>
          </a:p>
          <a:p>
            <a:pPr indent="0" lvl="0" marL="0" marR="0" rtl="0" algn="l">
              <a:lnSpc>
                <a:spcPct val="134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2C2C"/>
                </a:solidFill>
                <a:latin typeface="Arial"/>
                <a:ea typeface="Arial"/>
                <a:cs typeface="Arial"/>
                <a:sym typeface="Arial"/>
              </a:rPr>
              <a:t>SECRETARIA DE DESENVOLVIMENTO ECONÔMICO – SDE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1022350" y="475151"/>
            <a:ext cx="6839426" cy="6761416"/>
          </a:xfrm>
          <a:custGeom>
            <a:rect b="b" l="l" r="r" t="t"/>
            <a:pathLst>
              <a:path extrusionOk="0" h="9015222" w="9119235">
                <a:moveTo>
                  <a:pt x="8509" y="0"/>
                </a:moveTo>
                <a:lnTo>
                  <a:pt x="9110726" y="0"/>
                </a:lnTo>
                <a:cubicBezTo>
                  <a:pt x="9115425" y="0"/>
                  <a:pt x="9119235" y="3810"/>
                  <a:pt x="9119235" y="8509"/>
                </a:cubicBezTo>
                <a:lnTo>
                  <a:pt x="9119235" y="9006713"/>
                </a:lnTo>
                <a:cubicBezTo>
                  <a:pt x="9119235" y="9011412"/>
                  <a:pt x="9115425" y="9015222"/>
                  <a:pt x="9110726" y="9015222"/>
                </a:cubicBezTo>
                <a:lnTo>
                  <a:pt x="8509" y="9015222"/>
                </a:lnTo>
                <a:cubicBezTo>
                  <a:pt x="3810" y="9015222"/>
                  <a:pt x="0" y="9011412"/>
                  <a:pt x="0" y="9006713"/>
                </a:cubicBezTo>
                <a:lnTo>
                  <a:pt x="0" y="8509"/>
                </a:lnTo>
                <a:cubicBezTo>
                  <a:pt x="0" y="3810"/>
                  <a:pt x="3810" y="0"/>
                  <a:pt x="8509" y="0"/>
                </a:cubicBezTo>
                <a:moveTo>
                  <a:pt x="8509" y="16891"/>
                </a:moveTo>
                <a:lnTo>
                  <a:pt x="8509" y="8509"/>
                </a:lnTo>
                <a:lnTo>
                  <a:pt x="17018" y="8509"/>
                </a:lnTo>
                <a:lnTo>
                  <a:pt x="17018" y="9006713"/>
                </a:lnTo>
                <a:lnTo>
                  <a:pt x="8509" y="9006713"/>
                </a:lnTo>
                <a:lnTo>
                  <a:pt x="8509" y="8998204"/>
                </a:lnTo>
                <a:lnTo>
                  <a:pt x="9110726" y="8998204"/>
                </a:lnTo>
                <a:lnTo>
                  <a:pt x="9110726" y="9006713"/>
                </a:lnTo>
                <a:lnTo>
                  <a:pt x="9102217" y="9006713"/>
                </a:lnTo>
                <a:lnTo>
                  <a:pt x="9102217" y="8509"/>
                </a:lnTo>
                <a:lnTo>
                  <a:pt x="9110726" y="8509"/>
                </a:lnTo>
                <a:lnTo>
                  <a:pt x="9110726" y="17018"/>
                </a:lnTo>
                <a:lnTo>
                  <a:pt x="8509" y="170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5758550" y="8840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7"/>
          <p:cNvCxnSpPr/>
          <p:nvPr/>
        </p:nvCxnSpPr>
        <p:spPr>
          <a:xfrm rot="19210">
            <a:off x="6643576" y="1142911"/>
            <a:ext cx="6818261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7"/>
          <p:cNvSpPr txBox="1"/>
          <p:nvPr/>
        </p:nvSpPr>
        <p:spPr>
          <a:xfrm>
            <a:off x="14026007" y="591527"/>
            <a:ext cx="3656122" cy="1658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87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Quem</a:t>
            </a:r>
            <a:endParaRPr/>
          </a:p>
          <a:p>
            <a:pPr indent="0" lvl="0" marL="0" marR="0" rtl="0" algn="l">
              <a:lnSpc>
                <a:spcPct val="7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87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sou eu?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8586850" y="2802175"/>
            <a:ext cx="9095400" cy="6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_____________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desenvolvedor web há mais de 10 anos, com experiência em projetos de sites institucionais, e-commerces e plataformas educacionais. </a:t>
            </a:r>
            <a:endParaRPr/>
          </a:p>
          <a:p>
            <a:pPr indent="0" lvl="0" marL="0" marR="0" rtl="0" algn="just">
              <a:lnSpc>
                <a:spcPct val="78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Graduado em Análise e Desenvolvimento de Sistemas e pós-graduado em Docência no Ensino Técnico, é apaixonado por transformar conhecimento técnico em aprendizado acessível. </a:t>
            </a:r>
            <a:endParaRPr/>
          </a:p>
          <a:p>
            <a:pPr indent="0" lvl="0" marL="0" marR="0" rtl="0" algn="just">
              <a:lnSpc>
                <a:spcPct val="78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Já formou centenas de alunos em cursos presenciais e online, sempre com foco na prática, na resolução de problemas reais e no incentivo à criatividade no desenvolvimento web. </a:t>
            </a:r>
            <a:endParaRPr/>
          </a:p>
          <a:p>
            <a:pPr indent="0" lvl="0" marL="0" marR="0" rtl="0" algn="just">
              <a:lnSpc>
                <a:spcPct val="78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Acredita que qualquer pessoa, com orientação certa e dedicação, pode ingressar na tecnologia e construir uma carreira promissora.</a:t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1047750" y="8970852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7"/>
          <p:cNvCxnSpPr/>
          <p:nvPr/>
        </p:nvCxnSpPr>
        <p:spPr>
          <a:xfrm rot="11166">
            <a:off x="5548673" y="9248775"/>
            <a:ext cx="1172970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7"/>
          <p:cNvSpPr txBox="1"/>
          <p:nvPr/>
        </p:nvSpPr>
        <p:spPr>
          <a:xfrm>
            <a:off x="1572632" y="9095588"/>
            <a:ext cx="3756143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DO PROFESSOR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1055325" y="7904038"/>
            <a:ext cx="5746805" cy="351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1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Prof. [nome do prof]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8"/>
          <p:cNvCxnSpPr/>
          <p:nvPr/>
        </p:nvCxnSpPr>
        <p:spPr>
          <a:xfrm rot="9793">
            <a:off x="3903797" y="1047661"/>
            <a:ext cx="13374580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8"/>
          <p:cNvSpPr txBox="1"/>
          <p:nvPr/>
        </p:nvSpPr>
        <p:spPr>
          <a:xfrm>
            <a:off x="1047750" y="4796665"/>
            <a:ext cx="10345207" cy="412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 horas.</a:t>
            </a:r>
            <a:endParaRPr/>
          </a:p>
        </p:txBody>
      </p:sp>
      <p:sp>
        <p:nvSpPr>
          <p:cNvPr id="189" name="Google Shape;189;p8"/>
          <p:cNvSpPr txBox="1"/>
          <p:nvPr/>
        </p:nvSpPr>
        <p:spPr>
          <a:xfrm>
            <a:off x="1047750" y="6058437"/>
            <a:ext cx="10345207" cy="39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encontros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1047750" y="7654864"/>
            <a:ext cx="16326649" cy="161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2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Capacitar o aluno a projetar, desenvolver, implementar e manter sistemas de software, com foco em garantir a qualidade, escalabilidade, segurança e desempenho.</a:t>
            </a:r>
            <a:endParaRPr/>
          </a:p>
          <a:p>
            <a:pPr indent="0" lvl="0" marL="0" marR="0" rtl="0" algn="just">
              <a:lnSpc>
                <a:spcPct val="404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2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curso oferece uma base prática sólida para aplicar as  ferramentas e tecnologias para a criação de arquiteturas de software robustas e eficientes. </a:t>
            </a:r>
            <a:endParaRPr/>
          </a:p>
        </p:txBody>
      </p:sp>
      <p:sp>
        <p:nvSpPr>
          <p:cNvPr id="191" name="Google Shape;191;p8"/>
          <p:cNvSpPr txBox="1"/>
          <p:nvPr/>
        </p:nvSpPr>
        <p:spPr>
          <a:xfrm>
            <a:off x="1047750" y="4147795"/>
            <a:ext cx="10345207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Carga Horária:</a:t>
            </a:r>
            <a:endParaRPr/>
          </a:p>
        </p:txBody>
      </p:sp>
      <p:sp>
        <p:nvSpPr>
          <p:cNvPr id="192" name="Google Shape;192;p8"/>
          <p:cNvSpPr txBox="1"/>
          <p:nvPr/>
        </p:nvSpPr>
        <p:spPr>
          <a:xfrm>
            <a:off x="1047750" y="5409567"/>
            <a:ext cx="10345207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Encontros:</a:t>
            </a:r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1047750" y="6910744"/>
            <a:ext cx="10345207" cy="60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Geral: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1034770" y="2108481"/>
            <a:ext cx="15500630" cy="1371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Arquitetura de Sistemas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1572632" y="894474"/>
            <a:ext cx="2096614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1047750" y="3470660"/>
            <a:ext cx="7966109" cy="6172984"/>
          </a:xfrm>
          <a:custGeom>
            <a:rect b="b" l="l" r="r" t="t"/>
            <a:pathLst>
              <a:path extrusionOk="0" h="6172984" w="7966109">
                <a:moveTo>
                  <a:pt x="0" y="0"/>
                </a:moveTo>
                <a:lnTo>
                  <a:pt x="7966109" y="0"/>
                </a:lnTo>
                <a:lnTo>
                  <a:pt x="7966109" y="6172984"/>
                </a:lnTo>
                <a:lnTo>
                  <a:pt x="0" y="6172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9196215" y="3470660"/>
            <a:ext cx="7966109" cy="6172984"/>
          </a:xfrm>
          <a:custGeom>
            <a:rect b="b" l="l" r="r" t="t"/>
            <a:pathLst>
              <a:path extrusionOk="0" h="6172984" w="7966109">
                <a:moveTo>
                  <a:pt x="0" y="0"/>
                </a:moveTo>
                <a:lnTo>
                  <a:pt x="7966109" y="0"/>
                </a:lnTo>
                <a:lnTo>
                  <a:pt x="7966109" y="6172984"/>
                </a:lnTo>
                <a:lnTo>
                  <a:pt x="0" y="6172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1278054" y="4665061"/>
            <a:ext cx="7616400" cy="4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1 – Introdução ao Projeto de Delivery: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Apresentação do projeto-base e objetivos do curso.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2 – Arquitetura Inicial e Estilo de Sistema: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Conceitos básicos de arquitetura em sistemas distribuídos e escolha de padrões.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3 – Modelagem de Dados e Transações: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Estruturação de dados, entidades, relacionamentos e início da camada de persistência.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4 – Sprint e Entrega da Atividade: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Organização ágil da equipe, divisão de tarefas e entrega parcial do sistema.</a:t>
            </a:r>
            <a:endParaRPr sz="1200"/>
          </a:p>
        </p:txBody>
      </p:sp>
      <p:sp>
        <p:nvSpPr>
          <p:cNvPr id="203" name="Google Shape;203;p9"/>
          <p:cNvSpPr txBox="1"/>
          <p:nvPr/>
        </p:nvSpPr>
        <p:spPr>
          <a:xfrm>
            <a:off x="9306787" y="4665061"/>
            <a:ext cx="7745100" cy="4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5 – API RESTful e Camada de Negócio: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Implementação de controladores, serviços e integrações via REST.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6 – Transações e Controle de Concorrência: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Gerenciamento de integridade e consistência dos dados.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7 – Segurança e Autenticação: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Princípios básicos de autenticação e autorização em aplicações web.</a:t>
            </a:r>
            <a:endParaRPr sz="1200"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8 – Documentação da API com Swagger: 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Criação de documentação técnica automatizada e navegável da API.</a:t>
            </a:r>
            <a:endParaRPr sz="12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333322" y="3734944"/>
            <a:ext cx="75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1 – Fundamentos e Estrutura Inicial do Projeto</a:t>
            </a:r>
            <a:endParaRPr sz="1300"/>
          </a:p>
        </p:txBody>
      </p:sp>
      <p:sp>
        <p:nvSpPr>
          <p:cNvPr id="205" name="Google Shape;205;p9"/>
          <p:cNvSpPr txBox="1"/>
          <p:nvPr/>
        </p:nvSpPr>
        <p:spPr>
          <a:xfrm>
            <a:off x="9306775" y="3734950"/>
            <a:ext cx="73941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 2 – Camada de Negócio, Segurança e Documentação</a:t>
            </a:r>
            <a:endParaRPr sz="1300"/>
          </a:p>
        </p:txBody>
      </p:sp>
      <p:sp>
        <p:nvSpPr>
          <p:cNvPr id="206" name="Google Shape;206;p9"/>
          <p:cNvSpPr txBox="1"/>
          <p:nvPr/>
        </p:nvSpPr>
        <p:spPr>
          <a:xfrm>
            <a:off x="1034770" y="1752186"/>
            <a:ext cx="11910089" cy="1496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Conteúdo Programático – Arquitetura de Sistemas</a:t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9"/>
          <p:cNvCxnSpPr/>
          <p:nvPr/>
        </p:nvCxnSpPr>
        <p:spPr>
          <a:xfrm rot="9793">
            <a:off x="3903797" y="1047661"/>
            <a:ext cx="13374580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9"/>
          <p:cNvSpPr txBox="1"/>
          <p:nvPr/>
        </p:nvSpPr>
        <p:spPr>
          <a:xfrm>
            <a:off x="1572632" y="894474"/>
            <a:ext cx="2096614" cy="299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CURSO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